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92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71" r:id="rId6"/>
    <p:sldId id="868" r:id="rId7"/>
    <p:sldId id="872" r:id="rId8"/>
    <p:sldId id="419" r:id="rId9"/>
    <p:sldId id="829" r:id="rId10"/>
    <p:sldId id="830" r:id="rId11"/>
    <p:sldId id="865" r:id="rId12"/>
    <p:sldId id="833" r:id="rId13"/>
    <p:sldId id="860" r:id="rId14"/>
    <p:sldId id="875" r:id="rId15"/>
    <p:sldId id="399" r:id="rId16"/>
  </p:sldIdLst>
  <p:sldSz cx="12192000" cy="6858000"/>
  <p:notesSz cx="6669088" cy="9926638"/>
  <p:embeddedFontLst>
    <p:embeddedFont>
      <p:font typeface="EC Square Sans Pro" panose="020B0506040000020004" pitchFamily="34" charset="0"/>
      <p:regular r:id="rId19"/>
      <p:bold r:id="rId20"/>
      <p:italic r:id="rId21"/>
      <p:boldItalic r:id="rId22"/>
    </p:embeddedFont>
    <p:embeddedFont>
      <p:font typeface="EC Square Sans Pro Medium" panose="020B05000000000200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61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E1307-2B6A-DF7F-8DF3-0E9F156CA546}" name="D'ADAMO Gaetano (BUDG)" initials="DG" userId="D'ADAMO Gaetano (BUDG)" providerId="None"/>
  <p188:author id="{59681A21-CD9B-F770-4E64-0C268E51B8AB}" name="FARIA Julia (BUDG)" initials="F(" userId="S::julia.faria@ec.europa.eu::83a950ba-6e99-4f04-b3f7-4f05d43d4e75" providerId="AD"/>
  <p188:author id="{4783EA40-75B2-18ED-9907-C39800435753}" name="D'ADAMO Gaetano (BUDG)" initials="" userId="S::Gaetano.D'ADAMO@ec.europa.eu::f4bff504-cdfb-4e96-80bb-00a74d00ba88" providerId="AD"/>
  <p188:author id="{3DAD4E49-CE3F-0A82-1914-661C724B316D}" name="KIROVA Elena (BUDG)" initials="EK" userId="S::Elena.KIROVA@ec.europa.eu::8b528ef6-6984-4f9b-a3f4-95408dbfe176" providerId="AD"/>
  <p188:author id="{6CFB5049-2D29-CC15-378C-B01324ED1DAD}" name="BUREA Alina (BUDG)" initials="B(" userId="S::alina.burea@ec.europa.eu::d52886ba-2e82-4c0d-9b69-0fd68c4f83e6" providerId="AD"/>
  <p188:author id="{9E444D4E-96BA-8353-EF8D-892AD5A3684C}" name="POIRIER Felix (BUDG)" initials="FP" userId="S::Felix.POIRIER@ec.europa.eu::0d8b4b1a-dd7d-4498-bf13-11a960b7b363" providerId="AD"/>
  <p188:author id="{64F0AD52-280B-7C59-4F02-7DA1F7483761}" name="JUHL Niklas (BUDG)" initials="NJ" userId="S::Niklas.JUHL@ec.europa.eu::cb716d32-5875-45c2-93c5-9315bd1d42f9" providerId="AD"/>
  <p188:author id="{5AFD5C5B-F39F-F364-FC17-85D8D8AF2372}" name="ACEDO MONTOYA Lourdes (BUDG)" initials="A(" userId="S::lourdes.acedo-montoya@ec.europa.eu::fe95b4ff-8130-4241-a606-5fffcf57ab8a" providerId="AD"/>
  <p188:author id="{064E825B-7CF8-EF43-7888-916C2D178AA2}" name="DJIKOVA Viktoria (BUDG-EXT)" initials="VD" userId="S::Viktoria.DJIKOVA@ext.ec.europa.eu::4fe374ef-a8e4-406c-9d7b-c36a1653cf1d" providerId="AD"/>
  <p188:author id="{D3BEB760-5C38-1F81-A0F9-CF4215AB060F}" name="ZIANI ZERYOUH Ayoub (BUDG-EXT)" initials="AZ" userId="S::Ayoub.ZIANI-ZERYOUH@ext.ec.europa.eu::5719a4fe-98f8-4a34-a4e6-142ac236b29b" providerId="AD"/>
  <p188:author id="{CFEDFA6C-7A20-5AC8-09F8-B72427EEC64B}" name="KROBATH Martina (BUDG)" initials="K(" userId="S::martina.krobath@ec.europa.eu::ee288836-1e16-4f0e-9c2b-48a98923902f" providerId="AD"/>
  <p188:author id="{A3779B80-BCB3-723A-E438-F1A126BFE0A8}" name="AMARO ALFAIATE Maria Joao (BUDG)" initials="" userId="S::Maria-Joao.ALFAIATE@ec.europa.eu::1347199b-2159-45f2-9d9c-dfd0ed5aacb2" providerId="AD"/>
  <p188:author id="{2CC640A0-E415-93C8-06D2-B283D0C6A9A7}" name="FARIA Julia (BUDG)" initials="JF" userId="S::Julia.FARIA@ec.europa.eu::83a950ba-6e99-4f04-b3f7-4f05d43d4e75" providerId="AD"/>
  <p188:author id="{138B5DAA-B7DD-4A55-916D-8907A30096DF}" name="BASCHIERI Elena (BUDG)" initials="B(" userId="S::elena.baschieri@ec.europa.eu::07ea7ca8-b7bc-4ba6-a9a2-45664a634ad3" providerId="AD"/>
  <p188:author id="{D37069AC-69AB-6662-E7C5-1875BA498414}" name="ACEDO MONTOYA Lourdes (BUDG)" initials="LA" userId="S::Lourdes.ACEDO-MONTOYA@ec.europa.eu::fe95b4ff-8130-4241-a606-5fffcf57ab8a" providerId="AD"/>
  <p188:author id="{85EBB2B2-3C7B-785E-78A8-28D7C0D914C9}" name="DAUKANTIENE Rasa (BUDG)" initials="RD" userId="S::Rasa.DAUKANTIENE@ec.europa.eu::62edee0e-10c8-46bf-84c2-fd367aed18c7" providerId="AD"/>
  <p188:author id="{B86150B4-6A85-7E32-2DBD-599171EFF430}" name="AMARO ALFAIATE Maria Joao (BUDG)" initials="A(" userId="S::maria-joao.alfaiate@ec.europa.eu::1347199b-2159-45f2-9d9c-dfd0ed5aacb2" providerId="AD"/>
  <p188:author id="{2E2300BB-3600-9605-D889-1716CA631F92}" name="MAUREY Marie (BUDG)" initials="MM" userId="S::Marie.MAUREY@ec.europa.eu::0e653b0d-fd2e-4e76-b7be-55ea3fe26fd4" providerId="AD"/>
  <p188:author id="{EA3F49BC-CF54-33B4-DBF5-02686FD32B04}" name="PEREZ PEINADO Guillermo (BUDG-EXT)" initials="GP" userId="S::Guillermo.PEREZ-PEINADO@ext.ec.europa.eu::9f5c945e-370d-4fb1-849d-4cfcb5e40bd9" providerId="AD"/>
  <p188:author id="{CDA740C9-1D42-0135-72D9-6E5CF2E635EB}" name="LIEBIG Johannes (BUDG)" initials="" userId="S::Johannes.LIEBIG@ec.europa.eu::9d373394-99b6-4ab5-a374-fd6f67c5c531" providerId="AD"/>
  <p188:author id="{B4A647CC-613C-7F3B-D7AF-35AAC796EB1E}" name="HOFFMANS Louk (BUDG)" initials="H(" userId="S::louk.hoffmans@ec.europa.eu::88d42cfc-6f4d-4a58-be4a-0e9321e56e81" providerId="AD"/>
  <p188:author id="{9BF60DD1-9EDD-81A1-7744-5B664FA023B2}" name="D'ADAMO Gaetano (BUDG)" initials="D(" userId="S::gaetano.d'adamo@ec.europa.eu::f4bff504-cdfb-4e96-80bb-00a74d00ba88" providerId="AD"/>
  <p188:author id="{F3302CD6-F75B-2C43-98D4-BAC133FE7CF4}" name="LIRA GOMES PARREIRA Joyce (BUDG)" initials="JL" userId="S::Joyce.LIRA-GOMES-PARREIRA@ec.europa.eu::c6eb2731-457b-42c5-af53-bdaa3c70d526" providerId="AD"/>
  <p188:author id="{45EF98E5-0686-DABF-B6C8-31FB25F8B973}" name="DE LA PARRA GERARD Daphne (BUDG)" initials="" userId="S::Daphne.GERARD@ec.europa.eu::7acaa0fe-cecd-4e48-8950-769ed4e7c306" providerId="AD"/>
  <p188:author id="{D2E62BE9-146B-D08F-FF91-2BECA8F87099}" name="MAUREY Marie (BUDG)" initials="M(" userId="S::marie.maurey@ec.europa.eu::0e653b0d-fd2e-4e76-b7be-55ea3fe26fd4" providerId="AD"/>
  <p188:author id="{C05383F3-1795-6C0B-5859-22F85252F5B1}" name="LAMBRECHT Regine (ESTAT-EXT)" initials="RL" userId="S::Regine.LAMBRECHT@ext.ec.europa.eu::1a5166bf-0d9b-4429-b96c-64f3c887b7a8" providerId="AD"/>
  <p188:author id="{046C0CFA-2A68-EC7D-B3CD-047004DDDFCD}" name="AMARO ALFAIATE Maria Joao (BUDG)" initials="MJA" userId="AMARO ALFAIATE Maria Joao (BUDG)" providerId="None"/>
  <p188:author id="{323DDDFA-DE6B-7087-D136-1051DC1D8E6A}" name="DE LA PARRA GERARD Daphne (BUDG)" initials="D(" userId="S::daphne.gerard@ec.europa.eu::7acaa0fe-cecd-4e48-8950-769ed4e7c3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545E75"/>
    <a:srgbClr val="D8315B"/>
    <a:srgbClr val="003399"/>
    <a:srgbClr val="D9305C"/>
    <a:srgbClr val="FF8700"/>
    <a:srgbClr val="ED9EB3"/>
    <a:srgbClr val="FFED00"/>
    <a:srgbClr val="737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6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OVA Elena (BUDG)" userId="8b528ef6-6984-4f9b-a3f4-95408dbfe176" providerId="ADAL" clId="{4756E4E8-CD2E-4951-9239-11E0B6E9F9A9}"/>
    <pc:docChg chg="undo custSel modSld">
      <pc:chgData name="KIROVA Elena (BUDG)" userId="8b528ef6-6984-4f9b-a3f4-95408dbfe176" providerId="ADAL" clId="{4756E4E8-CD2E-4951-9239-11E0B6E9F9A9}" dt="2025-07-16T13:14:04.999" v="99" actId="20577"/>
      <pc:docMkLst>
        <pc:docMk/>
      </pc:docMkLst>
      <pc:sldChg chg="modSp mod">
        <pc:chgData name="KIROVA Elena (BUDG)" userId="8b528ef6-6984-4f9b-a3f4-95408dbfe176" providerId="ADAL" clId="{4756E4E8-CD2E-4951-9239-11E0B6E9F9A9}" dt="2025-07-16T13:14:04.999" v="99" actId="20577"/>
        <pc:sldMkLst>
          <pc:docMk/>
          <pc:sldMk cId="2863865915" sldId="830"/>
        </pc:sldMkLst>
        <pc:spChg chg="mod">
          <ac:chgData name="KIROVA Elena (BUDG)" userId="8b528ef6-6984-4f9b-a3f4-95408dbfe176" providerId="ADAL" clId="{4756E4E8-CD2E-4951-9239-11E0B6E9F9A9}" dt="2025-07-16T13:14:04.999" v="99" actId="20577"/>
          <ac:spMkLst>
            <pc:docMk/>
            <pc:sldMk cId="2863865915" sldId="830"/>
            <ac:spMk id="3" creationId="{F51D6591-4DD3-1736-522E-E2DA8593DFFE}"/>
          </ac:spMkLst>
        </pc:spChg>
      </pc:sldChg>
      <pc:sldChg chg="modSp mod">
        <pc:chgData name="KIROVA Elena (BUDG)" userId="8b528ef6-6984-4f9b-a3f4-95408dbfe176" providerId="ADAL" clId="{4756E4E8-CD2E-4951-9239-11E0B6E9F9A9}" dt="2025-07-16T13:08:37.301" v="77" actId="20577"/>
        <pc:sldMkLst>
          <pc:docMk/>
          <pc:sldMk cId="1369438204" sldId="872"/>
        </pc:sldMkLst>
        <pc:spChg chg="mod">
          <ac:chgData name="KIROVA Elena (BUDG)" userId="8b528ef6-6984-4f9b-a3f4-95408dbfe176" providerId="ADAL" clId="{4756E4E8-CD2E-4951-9239-11E0B6E9F9A9}" dt="2025-07-16T13:08:09.651" v="53" actId="1037"/>
          <ac:spMkLst>
            <pc:docMk/>
            <pc:sldMk cId="1369438204" sldId="872"/>
            <ac:spMk id="6" creationId="{3421C257-467F-408C-30D4-EAE5EDF4EA55}"/>
          </ac:spMkLst>
        </pc:spChg>
        <pc:spChg chg="mod">
          <ac:chgData name="KIROVA Elena (BUDG)" userId="8b528ef6-6984-4f9b-a3f4-95408dbfe176" providerId="ADAL" clId="{4756E4E8-CD2E-4951-9239-11E0B6E9F9A9}" dt="2025-07-16T13:08:09.651" v="53" actId="1037"/>
          <ac:spMkLst>
            <pc:docMk/>
            <pc:sldMk cId="1369438204" sldId="872"/>
            <ac:spMk id="8" creationId="{8776BD14-7D88-65A2-0D72-3E99C2D4FC3D}"/>
          </ac:spMkLst>
        </pc:spChg>
        <pc:spChg chg="mod">
          <ac:chgData name="KIROVA Elena (BUDG)" userId="8b528ef6-6984-4f9b-a3f4-95408dbfe176" providerId="ADAL" clId="{4756E4E8-CD2E-4951-9239-11E0B6E9F9A9}" dt="2025-07-16T13:08:37.301" v="77" actId="20577"/>
          <ac:spMkLst>
            <pc:docMk/>
            <pc:sldMk cId="1369438204" sldId="872"/>
            <ac:spMk id="10" creationId="{4D389DF9-0EA7-D8E9-45AF-A5C61D0CD28F}"/>
          </ac:spMkLst>
        </pc:spChg>
        <pc:spChg chg="mod">
          <ac:chgData name="KIROVA Elena (BUDG)" userId="8b528ef6-6984-4f9b-a3f4-95408dbfe176" providerId="ADAL" clId="{4756E4E8-CD2E-4951-9239-11E0B6E9F9A9}" dt="2025-07-16T13:08:09.651" v="53" actId="1037"/>
          <ac:spMkLst>
            <pc:docMk/>
            <pc:sldMk cId="1369438204" sldId="872"/>
            <ac:spMk id="11" creationId="{559623DF-C9B5-9ABF-2EBE-06BF4E9B0603}"/>
          </ac:spMkLst>
        </pc:spChg>
        <pc:spChg chg="mod">
          <ac:chgData name="KIROVA Elena (BUDG)" userId="8b528ef6-6984-4f9b-a3f4-95408dbfe176" providerId="ADAL" clId="{4756E4E8-CD2E-4951-9239-11E0B6E9F9A9}" dt="2025-07-16T13:08:09.651" v="53" actId="1037"/>
          <ac:spMkLst>
            <pc:docMk/>
            <pc:sldMk cId="1369438204" sldId="872"/>
            <ac:spMk id="20" creationId="{65543080-FDDD-3E50-60A4-5D5AAC75BA02}"/>
          </ac:spMkLst>
        </pc:spChg>
        <pc:spChg chg="mod">
          <ac:chgData name="KIROVA Elena (BUDG)" userId="8b528ef6-6984-4f9b-a3f4-95408dbfe176" providerId="ADAL" clId="{4756E4E8-CD2E-4951-9239-11E0B6E9F9A9}" dt="2025-07-16T13:08:09.651" v="53" actId="1037"/>
          <ac:spMkLst>
            <pc:docMk/>
            <pc:sldMk cId="1369438204" sldId="872"/>
            <ac:spMk id="21" creationId="{505D4F71-2ED8-9649-7DA2-28DB805F7207}"/>
          </ac:spMkLst>
        </pc:spChg>
        <pc:graphicFrameChg chg="mod">
          <ac:chgData name="KIROVA Elena (BUDG)" userId="8b528ef6-6984-4f9b-a3f4-95408dbfe176" providerId="ADAL" clId="{4756E4E8-CD2E-4951-9239-11E0B6E9F9A9}" dt="2025-07-16T13:08:09.651" v="53" actId="1037"/>
          <ac:graphicFrameMkLst>
            <pc:docMk/>
            <pc:sldMk cId="1369438204" sldId="872"/>
            <ac:graphicFrameMk id="7" creationId="{1BB12A72-2B04-D7EB-4296-50F011832DD2}"/>
          </ac:graphicFrameMkLst>
        </pc:graphicFrameChg>
        <pc:cxnChg chg="mod">
          <ac:chgData name="KIROVA Elena (BUDG)" userId="8b528ef6-6984-4f9b-a3f4-95408dbfe176" providerId="ADAL" clId="{4756E4E8-CD2E-4951-9239-11E0B6E9F9A9}" dt="2025-07-16T13:08:09.651" v="53" actId="1037"/>
          <ac:cxnSpMkLst>
            <pc:docMk/>
            <pc:sldMk cId="1369438204" sldId="872"/>
            <ac:cxnSpMk id="13" creationId="{AE224ED5-A716-04B2-3671-FE1200E23986}"/>
          </ac:cxnSpMkLst>
        </pc:cxnChg>
        <pc:cxnChg chg="mod">
          <ac:chgData name="KIROVA Elena (BUDG)" userId="8b528ef6-6984-4f9b-a3f4-95408dbfe176" providerId="ADAL" clId="{4756E4E8-CD2E-4951-9239-11E0B6E9F9A9}" dt="2025-07-16T13:08:09.651" v="53" actId="1037"/>
          <ac:cxnSpMkLst>
            <pc:docMk/>
            <pc:sldMk cId="1369438204" sldId="872"/>
            <ac:cxnSpMk id="22" creationId="{B25F8AE6-035B-7833-7454-2965C56C431C}"/>
          </ac:cxnSpMkLst>
        </pc:cxnChg>
        <pc:cxnChg chg="mod">
          <ac:chgData name="KIROVA Elena (BUDG)" userId="8b528ef6-6984-4f9b-a3f4-95408dbfe176" providerId="ADAL" clId="{4756E4E8-CD2E-4951-9239-11E0B6E9F9A9}" dt="2025-07-16T13:08:09.651" v="53" actId="1037"/>
          <ac:cxnSpMkLst>
            <pc:docMk/>
            <pc:sldMk cId="1369438204" sldId="872"/>
            <ac:cxnSpMk id="24" creationId="{62A3328C-F518-3738-9A03-0F26B29BD91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ceuropaeu.sharepoint.com/sites/budg-b1/COM_MFF/Communication/Next%20MFF%20communication/Visuals/Data%20visuals%20next%20MF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ceuropaeu.sharepoint.com/sites/budg-b1/COM_MFF/Communication/Next%20MFF%20communication/Visuals/Data%20visuals%20next%20MFF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ceuropaeu.sharepoint.com/sites/budg-b1/COM_MFF/Communication/Next%20MFF%20communication/Visuals%20for%20graphic%20designers/Graphs%20for%20factsheets/09.%20%20New%20Own%20Resources%20(BUDG)%20-%20V/Composition%20NOR%20Packag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eceuropaeu.sharepoint.com/sites/budg-b1/COM_MFF/Communication/Next%20MFF%20communication/Visuals/Data%20visuals%20next%20M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1" i="0" u="none" strike="noStrike" kern="1200" spc="0" baseline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en-US" sz="1680"/>
              <a:t>MFF Evolution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1" i="0" u="none" strike="noStrike" kern="1200" spc="0" baseline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11 - MFF Ceilings &amp; %GNI'!$G$12</c:f>
              <c:strCache>
                <c:ptCount val="1"/>
                <c:pt idx="0">
                  <c:v>MFF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80" b="1" i="0" u="none" strike="noStrike" kern="1200" spc="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11 - MFF Ceilings &amp; %GNI'!$B$13:$B$16</c:f>
              <c:strCache>
                <c:ptCount val="4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  <c:pt idx="3">
                  <c:v>2028-2034</c:v>
                </c:pt>
              </c:strCache>
            </c:strRef>
          </c:cat>
          <c:val>
            <c:numRef>
              <c:f>'Graph 11 - MFF Ceilings &amp; %GNI'!$G$13:$G$16</c:f>
              <c:numCache>
                <c:formatCode>0.00%</c:formatCode>
                <c:ptCount val="4"/>
                <c:pt idx="0">
                  <c:v>1.0535005715052236E-2</c:v>
                </c:pt>
                <c:pt idx="1">
                  <c:v>1.0471639520681727E-2</c:v>
                </c:pt>
                <c:pt idx="2">
                  <c:v>1.1256332642880555E-2</c:v>
                </c:pt>
                <c:pt idx="3">
                  <c:v>1.1534472845874024E-2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E-4449-AC62-F2BF55FBA379}"/>
            </c:ext>
          </c:extLst>
        </c:ser>
        <c:ser>
          <c:idx val="1"/>
          <c:order val="1"/>
          <c:tx>
            <c:strRef>
              <c:f>'Graph 11 - MFF Ceilings &amp; %GNI'!$H$12</c:f>
              <c:strCache>
                <c:ptCount val="1"/>
                <c:pt idx="0">
                  <c:v>NGEU repayment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80" b="1" i="0" u="none" strike="noStrike" kern="1200" spc="0" baseline="0">
                    <a:solidFill>
                      <a:srgbClr val="003399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11 - MFF Ceilings &amp; %GNI'!$B$13:$B$16</c:f>
              <c:strCache>
                <c:ptCount val="4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  <c:pt idx="3">
                  <c:v>2028-2034</c:v>
                </c:pt>
              </c:strCache>
            </c:strRef>
          </c:cat>
          <c:val>
            <c:numRef>
              <c:f>'Graph 11 - MFF Ceilings &amp; %GNI'!$H$13:$H$16</c:f>
              <c:numCache>
                <c:formatCode>General</c:formatCode>
                <c:ptCount val="4"/>
                <c:pt idx="3" formatCode="0.00%">
                  <c:v>1.0652476985923965E-3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F-44C4-A7C3-A870B41A1C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533361672"/>
        <c:axId val="533363720"/>
      </c:barChart>
      <c:catAx>
        <c:axId val="53336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80" b="1" i="0" u="none" strike="noStrike" kern="1200" spc="0" baseline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533363720"/>
        <c:crosses val="autoZero"/>
        <c:auto val="1"/>
        <c:lblAlgn val="ctr"/>
        <c:lblOffset val="100"/>
        <c:noMultiLvlLbl val="0"/>
      </c:catAx>
      <c:valAx>
        <c:axId val="533363720"/>
        <c:scaling>
          <c:orientation val="minMax"/>
          <c:max val="1.3000000000000003E-2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53336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1" i="0" u="none" strike="noStrike" kern="1200" spc="0" baseline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 rtl="0">
        <a:defRPr lang="en-US" sz="1680" b="1" i="0" u="none" strike="noStrike" kern="1200" spc="0" baseline="0">
          <a:solidFill>
            <a:srgbClr val="003399"/>
          </a:solidFill>
          <a:latin typeface="EC Square Sans Pro" panose="020B0506040000020004" pitchFamily="34" charset="0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'Graph -1 - MFF 05 vs 06'!$D$4</c:f>
              <c:strCache>
                <c:ptCount val="1"/>
                <c:pt idx="0">
                  <c:v>2028-2034</c:v>
                </c:pt>
              </c:strCache>
            </c:strRef>
          </c:tx>
          <c:spPr>
            <a:effectLst>
              <a:outerShdw blurRad="190500" dist="76200" dir="8400000" algn="t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190500" dist="76200" dir="8400000" algn="t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F5-46EA-8E01-10E6A85D7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190500" dist="76200" dir="8400000" algn="t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F5-46EA-8E01-10E6A85D7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90500" dist="76200" dir="8400000" algn="t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F5-46EA-8E01-10E6A85D7F3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190500" dist="76200" dir="8400000" algn="t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F5-46EA-8E01-10E6A85D7F31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>
                <a:outerShdw blurRad="190500" dist="76200" dir="8400000" algn="t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AF5-46EA-8E01-10E6A85D7F3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F5-46EA-8E01-10E6A85D7F31}"/>
                </c:ext>
              </c:extLst>
            </c:dLbl>
            <c:dLbl>
              <c:idx val="2"/>
              <c:layout>
                <c:manualLayout>
                  <c:x val="-1.898313759277074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F5-46EA-8E01-10E6A85D7F3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AF5-46EA-8E01-10E6A85D7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 -1 - MFF 05 vs 06'!$B$5:$B$9</c:f>
              <c:strCache>
                <c:ptCount val="5"/>
                <c:pt idx="0">
                  <c:v>National and Regional Partnership Plans</c:v>
                </c:pt>
                <c:pt idx="1">
                  <c:v>European Competitiveness Fund</c:v>
                </c:pt>
                <c:pt idx="2">
                  <c:v>Erasmus+ &amp; AGORA EU</c:v>
                </c:pt>
                <c:pt idx="3">
                  <c:v>Global Europe</c:v>
                </c:pt>
                <c:pt idx="4">
                  <c:v>Other</c:v>
                </c:pt>
              </c:strCache>
            </c:strRef>
          </c:cat>
          <c:val>
            <c:numRef>
              <c:f>'Graph -1 - MFF 05 vs 06'!$D$5:$D$9</c:f>
              <c:numCache>
                <c:formatCode>#,##0</c:formatCode>
                <c:ptCount val="5"/>
                <c:pt idx="0">
                  <c:v>865.0739816087156</c:v>
                </c:pt>
                <c:pt idx="1">
                  <c:v>409.60988070736659</c:v>
                </c:pt>
                <c:pt idx="2">
                  <c:v>49.411071875446403</c:v>
                </c:pt>
                <c:pt idx="3">
                  <c:v>200.30976389762699</c:v>
                </c:pt>
                <c:pt idx="4">
                  <c:v>292.30897748189545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7D-44DE-A59A-D0C0AC6A2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78477693611416E-2"/>
          <c:y val="1.1217783101072226E-2"/>
          <c:w val="0.81491908265828372"/>
          <c:h val="0.94765034552832961"/>
        </c:manualLayout>
      </c:layout>
      <c:doughnutChart>
        <c:varyColors val="1"/>
        <c:ser>
          <c:idx val="0"/>
          <c:order val="0"/>
          <c:tx>
            <c:v>NOR Package Revenues 2028-2034</c:v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AB-4A58-9EDA-8F308683563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AB-4A58-9EDA-8F308683563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AB-4A58-9EDA-8F30868356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AB-4A58-9EDA-8F308683563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AB-4A58-9EDA-8F3086835632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AB-4A58-9EDA-8F308683563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AB-4A58-9EDA-8F3086835632}"/>
                </c:ext>
              </c:extLst>
            </c:dLbl>
            <c:dLbl>
              <c:idx val="1"/>
              <c:layout>
                <c:manualLayout>
                  <c:x val="-1.168605836809322E-4"/>
                  <c:y val="-1.8410999973742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89487125512209E-2"/>
                      <c:h val="7.63434417857585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2AB-4A58-9EDA-8F308683563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2AB-4A58-9EDA-8F3086835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ETS 1</c:v>
                </c:pt>
                <c:pt idx="1">
                  <c:v>CBAM</c:v>
                </c:pt>
                <c:pt idx="2">
                  <c:v>E-Waste</c:v>
                </c:pt>
                <c:pt idx="3">
                  <c:v>TEDOR</c:v>
                </c:pt>
                <c:pt idx="4">
                  <c:v>CORE</c:v>
                </c:pt>
                <c:pt idx="5">
                  <c:v>Adjustments to current OR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9.6059949610367177</c:v>
                </c:pt>
                <c:pt idx="1">
                  <c:v>1.3584010130808017</c:v>
                </c:pt>
                <c:pt idx="2">
                  <c:v>14.971621893358382</c:v>
                </c:pt>
                <c:pt idx="3">
                  <c:v>11.212501756678044</c:v>
                </c:pt>
                <c:pt idx="4">
                  <c:v>6.7630450547286722</c:v>
                </c:pt>
                <c:pt idx="5">
                  <c:v>14.327144465969685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AB-4A58-9EDA-8F3086835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9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'Graph 4a - ECF v-2'!$B$5:$B$9</cx:f>
        <cx:lvl ptCount="5">
          <cx:pt idx="0">Horizon Europe</cx:pt>
          <cx:pt idx="1">Resilience and Security, Defence Industry, and Space</cx:pt>
          <cx:pt idx="2">Digital Leadership</cx:pt>
          <cx:pt idx="3">Health, Biotech, Agriculture and Bioeconomy</cx:pt>
          <cx:pt idx="4">Clean Transition and Industrial Decarbonisation (incl. Innovation Fund)</cx:pt>
        </cx:lvl>
      </cx:strDim>
      <cx:numDim type="size">
        <cx:f>'Graph 4a - ECF v-2'!$D$5:$D$9</cx:f>
        <cx:lvl ptCount="5" formatCode="#,##0.0">
          <cx:pt idx="0">175.30964316223555</cx:pt>
          <cx:pt idx="1">130.70424250425975</cx:pt>
          <cx:pt idx="2">54.794321674209108</cx:pt>
          <cx:pt idx="3">22.593321834805234</cx:pt>
          <cx:pt idx="4">67.41376064159266</cx:pt>
        </cx:lvl>
      </cx:numDim>
    </cx:data>
  </cx:chartData>
  <cx:chart>
    <cx:plotArea>
      <cx:plotAreaRegion>
        <cx:series layoutId="treemap" uniqueId="{96A300EF-D91C-4F2D-92F0-14AD59C35153}" formatIdx="1">
          <cx:tx>
            <cx:txData>
              <cx:f>'Graph 4a - ECF v-2'!$D$4</cx:f>
              <cx:v>2028-2034</cx:v>
            </cx:txData>
          </cx:tx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BA015-5208-4190-AE66-0EE8980505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09C461-2B7E-4F0B-A057-9A25106C93AA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Cohesion</a:t>
          </a:r>
        </a:p>
      </dgm:t>
    </dgm:pt>
    <dgm:pt modelId="{62EA9E7A-9628-4EB7-93D0-AE87CE3ED2BE}" type="parTrans" cxnId="{FFD50C9C-55B3-41EA-91DA-AD88045D1AA7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F6FF64ED-F7AD-45DC-826A-73A95A73CAC5}" type="sibTrans" cxnId="{FFD50C9C-55B3-41EA-91DA-AD88045D1AA7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DE79BB3B-9546-4F99-AAC3-6607BB058972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Social policy</a:t>
          </a:r>
        </a:p>
      </dgm:t>
    </dgm:pt>
    <dgm:pt modelId="{22D8FEE3-4987-40DB-B181-E1F80D3EAC76}" type="parTrans" cxnId="{8D6A4342-1515-4BEF-87C8-016FD01FAECB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2C232F19-DFB9-42E7-8A28-D528C6F6B9BA}" type="sibTrans" cxnId="{8D6A4342-1515-4BEF-87C8-016FD01FAECB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762DBA2E-4C24-4273-84EC-4B22CD182B92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Food security</a:t>
          </a:r>
        </a:p>
      </dgm:t>
    </dgm:pt>
    <dgm:pt modelId="{DBBC07C5-A651-4F38-9957-A657C151EAF2}" type="parTrans" cxnId="{A5BE5495-77E2-4907-BB3A-A10DAF8C40F1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F54658B9-D443-4481-8CC7-990DFCF8B5F7}" type="sibTrans" cxnId="{A5BE5495-77E2-4907-BB3A-A10DAF8C40F1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317B83B2-E8BE-4741-957A-4A4B3B80B000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Migration</a:t>
          </a:r>
        </a:p>
      </dgm:t>
    </dgm:pt>
    <dgm:pt modelId="{5D0FD3F5-A90D-4146-A924-A1A92CD8274D}" type="parTrans" cxnId="{468E6D8E-7D61-4FCB-B7DA-1AAECDFD98EB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1B4442ED-B461-4B79-9024-3D1E2C81F606}" type="sibTrans" cxnId="{468E6D8E-7D61-4FCB-B7DA-1AAECDFD98EB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3FAE9A18-E38D-477D-B8D9-FDCB8794FCB5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Border management</a:t>
          </a:r>
        </a:p>
      </dgm:t>
    </dgm:pt>
    <dgm:pt modelId="{B491D84A-1312-417F-B6EB-B10B1333E480}" type="parTrans" cxnId="{C6A0AEFD-254F-4008-87CE-11E527726C87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C4EDCB2D-D880-4A88-A73D-D4F5AE3CCCF9}" type="sibTrans" cxnId="{C6A0AEFD-254F-4008-87CE-11E527726C87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57C40ED7-A801-4091-BBC6-18558704AA52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Internal security</a:t>
          </a:r>
        </a:p>
      </dgm:t>
    </dgm:pt>
    <dgm:pt modelId="{6A790E22-14E5-4846-BA0B-60B4B234BFA4}" type="parTrans" cxnId="{BE72FF61-C85C-485F-8332-58CC4FD7CCA9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26216453-750C-4F1D-B4F6-BD37C22E66E0}" type="sibTrans" cxnId="{BE72FF61-C85C-485F-8332-58CC4FD7CCA9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2B14715A-64E4-4F45-A71A-3D6D40A15F07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Fisheries and coastal areas</a:t>
          </a:r>
        </a:p>
      </dgm:t>
    </dgm:pt>
    <dgm:pt modelId="{192C5495-2858-42CA-B3E0-B0DC7868D3AE}" type="parTrans" cxnId="{CECD2B38-8B0F-4890-8976-EAAEEE246DC2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EDF26508-8678-4CC8-A3D6-B130FCC2E60A}" type="sibTrans" cxnId="{CECD2B38-8B0F-4890-8976-EAAEEE246DC2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B5ADF367-E9BE-4CA6-8528-30F1D73723C5}">
      <dgm:prSet phldrT="[Text]"/>
      <dgm:spPr>
        <a:ln>
          <a:noFill/>
        </a:ln>
      </dgm:spPr>
      <dgm:t>
        <a:bodyPr/>
        <a:lstStyle/>
        <a:p>
          <a:r>
            <a:rPr lang="en-US" noProof="0">
              <a:latin typeface="EC Square Sans Pro Medium" panose="020B0500000000020004" pitchFamily="34" charset="0"/>
            </a:rPr>
            <a:t>Rural development</a:t>
          </a:r>
        </a:p>
      </dgm:t>
    </dgm:pt>
    <dgm:pt modelId="{3099D455-6630-40B0-A268-CDB501B16CCA}" type="parTrans" cxnId="{AB3A4451-F023-4394-A6BF-33CD09A0D307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089BD655-77CB-4473-AA80-0EEB2F3E3226}" type="sibTrans" cxnId="{AB3A4451-F023-4394-A6BF-33CD09A0D307}">
      <dgm:prSet/>
      <dgm:spPr/>
      <dgm:t>
        <a:bodyPr/>
        <a:lstStyle/>
        <a:p>
          <a:endParaRPr lang="en-GB">
            <a:latin typeface="EC Square Sans Pro Medium" panose="020B0500000000020004" pitchFamily="34" charset="0"/>
          </a:endParaRPr>
        </a:p>
      </dgm:t>
    </dgm:pt>
    <dgm:pt modelId="{FAEBF8C5-79F2-4986-BBBF-59B8F6CEEDC1}" type="pres">
      <dgm:prSet presAssocID="{0CEBA015-5208-4190-AE66-0EE898050573}" presName="diagram" presStyleCnt="0">
        <dgm:presLayoutVars>
          <dgm:dir/>
          <dgm:resizeHandles val="exact"/>
        </dgm:presLayoutVars>
      </dgm:prSet>
      <dgm:spPr/>
    </dgm:pt>
    <dgm:pt modelId="{6B926B6D-FB1A-4838-BAA3-1625AC9D1FFA}" type="pres">
      <dgm:prSet presAssocID="{A709C461-2B7E-4F0B-A057-9A25106C93AA}" presName="node" presStyleLbl="node1" presStyleIdx="0" presStyleCnt="8">
        <dgm:presLayoutVars>
          <dgm:bulletEnabled val="1"/>
        </dgm:presLayoutVars>
      </dgm:prSet>
      <dgm:spPr/>
    </dgm:pt>
    <dgm:pt modelId="{6BEAE8FA-24F7-46A5-BCFB-7EB5390B7623}" type="pres">
      <dgm:prSet presAssocID="{F6FF64ED-F7AD-45DC-826A-73A95A73CAC5}" presName="sibTrans" presStyleCnt="0"/>
      <dgm:spPr/>
    </dgm:pt>
    <dgm:pt modelId="{BF7E0917-8DEF-42E3-B7F0-F97B7C4DD18E}" type="pres">
      <dgm:prSet presAssocID="{DE79BB3B-9546-4F99-AAC3-6607BB058972}" presName="node" presStyleLbl="node1" presStyleIdx="1" presStyleCnt="8">
        <dgm:presLayoutVars>
          <dgm:bulletEnabled val="1"/>
        </dgm:presLayoutVars>
      </dgm:prSet>
      <dgm:spPr/>
    </dgm:pt>
    <dgm:pt modelId="{1E662F68-2768-41EE-B8B4-AAF0D3FAD6B1}" type="pres">
      <dgm:prSet presAssocID="{2C232F19-DFB9-42E7-8A28-D528C6F6B9BA}" presName="sibTrans" presStyleCnt="0"/>
      <dgm:spPr/>
    </dgm:pt>
    <dgm:pt modelId="{50BF4D44-12F8-4D95-B253-73D9508D3DF6}" type="pres">
      <dgm:prSet presAssocID="{B5ADF367-E9BE-4CA6-8528-30F1D73723C5}" presName="node" presStyleLbl="node1" presStyleIdx="2" presStyleCnt="8">
        <dgm:presLayoutVars>
          <dgm:bulletEnabled val="1"/>
        </dgm:presLayoutVars>
      </dgm:prSet>
      <dgm:spPr/>
    </dgm:pt>
    <dgm:pt modelId="{80AA3E84-DD15-4FF1-A288-8260B40BEEE7}" type="pres">
      <dgm:prSet presAssocID="{089BD655-77CB-4473-AA80-0EEB2F3E3226}" presName="sibTrans" presStyleCnt="0"/>
      <dgm:spPr/>
    </dgm:pt>
    <dgm:pt modelId="{1F4840B8-CA6F-43AE-BDF2-1327E3B1572C}" type="pres">
      <dgm:prSet presAssocID="{762DBA2E-4C24-4273-84EC-4B22CD182B92}" presName="node" presStyleLbl="node1" presStyleIdx="3" presStyleCnt="8">
        <dgm:presLayoutVars>
          <dgm:bulletEnabled val="1"/>
        </dgm:presLayoutVars>
      </dgm:prSet>
      <dgm:spPr/>
    </dgm:pt>
    <dgm:pt modelId="{18F50E1C-3B3F-4412-8FCF-A9592D15278C}" type="pres">
      <dgm:prSet presAssocID="{F54658B9-D443-4481-8CC7-990DFCF8B5F7}" presName="sibTrans" presStyleCnt="0"/>
      <dgm:spPr/>
    </dgm:pt>
    <dgm:pt modelId="{EE4A92A5-6998-4F5F-9FC4-CDD5F603C78A}" type="pres">
      <dgm:prSet presAssocID="{2B14715A-64E4-4F45-A71A-3D6D40A15F07}" presName="node" presStyleLbl="node1" presStyleIdx="4" presStyleCnt="8">
        <dgm:presLayoutVars>
          <dgm:bulletEnabled val="1"/>
        </dgm:presLayoutVars>
      </dgm:prSet>
      <dgm:spPr/>
    </dgm:pt>
    <dgm:pt modelId="{7232ABD0-2C87-4E68-A6E0-7B4AD5F72E4D}" type="pres">
      <dgm:prSet presAssocID="{EDF26508-8678-4CC8-A3D6-B130FCC2E60A}" presName="sibTrans" presStyleCnt="0"/>
      <dgm:spPr/>
    </dgm:pt>
    <dgm:pt modelId="{2D2556F3-426F-46B7-B48C-77CBAFE72AB5}" type="pres">
      <dgm:prSet presAssocID="{317B83B2-E8BE-4741-957A-4A4B3B80B000}" presName="node" presStyleLbl="node1" presStyleIdx="5" presStyleCnt="8">
        <dgm:presLayoutVars>
          <dgm:bulletEnabled val="1"/>
        </dgm:presLayoutVars>
      </dgm:prSet>
      <dgm:spPr/>
    </dgm:pt>
    <dgm:pt modelId="{3E843A7D-95DC-4207-8A88-211AEBDC03F4}" type="pres">
      <dgm:prSet presAssocID="{1B4442ED-B461-4B79-9024-3D1E2C81F606}" presName="sibTrans" presStyleCnt="0"/>
      <dgm:spPr/>
    </dgm:pt>
    <dgm:pt modelId="{9546CDA9-03DE-4A6E-9372-ED1F833CEF77}" type="pres">
      <dgm:prSet presAssocID="{3FAE9A18-E38D-477D-B8D9-FDCB8794FCB5}" presName="node" presStyleLbl="node1" presStyleIdx="6" presStyleCnt="8">
        <dgm:presLayoutVars>
          <dgm:bulletEnabled val="1"/>
        </dgm:presLayoutVars>
      </dgm:prSet>
      <dgm:spPr/>
    </dgm:pt>
    <dgm:pt modelId="{EC774AC8-4782-455A-BE00-01C2ED094B57}" type="pres">
      <dgm:prSet presAssocID="{C4EDCB2D-D880-4A88-A73D-D4F5AE3CCCF9}" presName="sibTrans" presStyleCnt="0"/>
      <dgm:spPr/>
    </dgm:pt>
    <dgm:pt modelId="{F7B44D57-D292-4CDF-9B40-1FF7BFF55411}" type="pres">
      <dgm:prSet presAssocID="{57C40ED7-A801-4091-BBC6-18558704AA52}" presName="node" presStyleLbl="node1" presStyleIdx="7" presStyleCnt="8">
        <dgm:presLayoutVars>
          <dgm:bulletEnabled val="1"/>
        </dgm:presLayoutVars>
      </dgm:prSet>
      <dgm:spPr/>
    </dgm:pt>
  </dgm:ptLst>
  <dgm:cxnLst>
    <dgm:cxn modelId="{F6A4F605-1D60-46C8-9D67-8AE86B77EB24}" type="presOf" srcId="{B5ADF367-E9BE-4CA6-8528-30F1D73723C5}" destId="{50BF4D44-12F8-4D95-B253-73D9508D3DF6}" srcOrd="0" destOrd="0" presId="urn:microsoft.com/office/officeart/2005/8/layout/default"/>
    <dgm:cxn modelId="{8F73BC21-29BF-4057-B61A-68A4B67C5181}" type="presOf" srcId="{762DBA2E-4C24-4273-84EC-4B22CD182B92}" destId="{1F4840B8-CA6F-43AE-BDF2-1327E3B1572C}" srcOrd="0" destOrd="0" presId="urn:microsoft.com/office/officeart/2005/8/layout/default"/>
    <dgm:cxn modelId="{D430D625-CDE2-4362-A951-2C00D4F82B07}" type="presOf" srcId="{3FAE9A18-E38D-477D-B8D9-FDCB8794FCB5}" destId="{9546CDA9-03DE-4A6E-9372-ED1F833CEF77}" srcOrd="0" destOrd="0" presId="urn:microsoft.com/office/officeart/2005/8/layout/default"/>
    <dgm:cxn modelId="{CECD2B38-8B0F-4890-8976-EAAEEE246DC2}" srcId="{0CEBA015-5208-4190-AE66-0EE898050573}" destId="{2B14715A-64E4-4F45-A71A-3D6D40A15F07}" srcOrd="4" destOrd="0" parTransId="{192C5495-2858-42CA-B3E0-B0DC7868D3AE}" sibTransId="{EDF26508-8678-4CC8-A3D6-B130FCC2E60A}"/>
    <dgm:cxn modelId="{BE72FF61-C85C-485F-8332-58CC4FD7CCA9}" srcId="{0CEBA015-5208-4190-AE66-0EE898050573}" destId="{57C40ED7-A801-4091-BBC6-18558704AA52}" srcOrd="7" destOrd="0" parTransId="{6A790E22-14E5-4846-BA0B-60B4B234BFA4}" sibTransId="{26216453-750C-4F1D-B4F6-BD37C22E66E0}"/>
    <dgm:cxn modelId="{8D6A4342-1515-4BEF-87C8-016FD01FAECB}" srcId="{0CEBA015-5208-4190-AE66-0EE898050573}" destId="{DE79BB3B-9546-4F99-AAC3-6607BB058972}" srcOrd="1" destOrd="0" parTransId="{22D8FEE3-4987-40DB-B181-E1F80D3EAC76}" sibTransId="{2C232F19-DFB9-42E7-8A28-D528C6F6B9BA}"/>
    <dgm:cxn modelId="{AB3A4451-F023-4394-A6BF-33CD09A0D307}" srcId="{0CEBA015-5208-4190-AE66-0EE898050573}" destId="{B5ADF367-E9BE-4CA6-8528-30F1D73723C5}" srcOrd="2" destOrd="0" parTransId="{3099D455-6630-40B0-A268-CDB501B16CCA}" sibTransId="{089BD655-77CB-4473-AA80-0EEB2F3E3226}"/>
    <dgm:cxn modelId="{C9DFDD52-54CE-4C68-AA17-E9997AE9D30F}" type="presOf" srcId="{2B14715A-64E4-4F45-A71A-3D6D40A15F07}" destId="{EE4A92A5-6998-4F5F-9FC4-CDD5F603C78A}" srcOrd="0" destOrd="0" presId="urn:microsoft.com/office/officeart/2005/8/layout/default"/>
    <dgm:cxn modelId="{468E6D8E-7D61-4FCB-B7DA-1AAECDFD98EB}" srcId="{0CEBA015-5208-4190-AE66-0EE898050573}" destId="{317B83B2-E8BE-4741-957A-4A4B3B80B000}" srcOrd="5" destOrd="0" parTransId="{5D0FD3F5-A90D-4146-A924-A1A92CD8274D}" sibTransId="{1B4442ED-B461-4B79-9024-3D1E2C81F606}"/>
    <dgm:cxn modelId="{A5BE5495-77E2-4907-BB3A-A10DAF8C40F1}" srcId="{0CEBA015-5208-4190-AE66-0EE898050573}" destId="{762DBA2E-4C24-4273-84EC-4B22CD182B92}" srcOrd="3" destOrd="0" parTransId="{DBBC07C5-A651-4F38-9957-A657C151EAF2}" sibTransId="{F54658B9-D443-4481-8CC7-990DFCF8B5F7}"/>
    <dgm:cxn modelId="{1D64F896-3718-47E9-BC91-91E56D4CAB14}" type="presOf" srcId="{0CEBA015-5208-4190-AE66-0EE898050573}" destId="{FAEBF8C5-79F2-4986-BBBF-59B8F6CEEDC1}" srcOrd="0" destOrd="0" presId="urn:microsoft.com/office/officeart/2005/8/layout/default"/>
    <dgm:cxn modelId="{FFD50C9C-55B3-41EA-91DA-AD88045D1AA7}" srcId="{0CEBA015-5208-4190-AE66-0EE898050573}" destId="{A709C461-2B7E-4F0B-A057-9A25106C93AA}" srcOrd="0" destOrd="0" parTransId="{62EA9E7A-9628-4EB7-93D0-AE87CE3ED2BE}" sibTransId="{F6FF64ED-F7AD-45DC-826A-73A95A73CAC5}"/>
    <dgm:cxn modelId="{101CE2A0-4345-40A4-BACF-2D1ACCF817C7}" type="presOf" srcId="{DE79BB3B-9546-4F99-AAC3-6607BB058972}" destId="{BF7E0917-8DEF-42E3-B7F0-F97B7C4DD18E}" srcOrd="0" destOrd="0" presId="urn:microsoft.com/office/officeart/2005/8/layout/default"/>
    <dgm:cxn modelId="{8E7B0BDF-3366-4831-8304-66FF5D7D140A}" type="presOf" srcId="{317B83B2-E8BE-4741-957A-4A4B3B80B000}" destId="{2D2556F3-426F-46B7-B48C-77CBAFE72AB5}" srcOrd="0" destOrd="0" presId="urn:microsoft.com/office/officeart/2005/8/layout/default"/>
    <dgm:cxn modelId="{54A2F4EA-CD4A-4CA9-82D9-CD1CA8CB6573}" type="presOf" srcId="{A709C461-2B7E-4F0B-A057-9A25106C93AA}" destId="{6B926B6D-FB1A-4838-BAA3-1625AC9D1FFA}" srcOrd="0" destOrd="0" presId="urn:microsoft.com/office/officeart/2005/8/layout/default"/>
    <dgm:cxn modelId="{D1396AF4-8286-4413-828C-2BF90C030847}" type="presOf" srcId="{57C40ED7-A801-4091-BBC6-18558704AA52}" destId="{F7B44D57-D292-4CDF-9B40-1FF7BFF55411}" srcOrd="0" destOrd="0" presId="urn:microsoft.com/office/officeart/2005/8/layout/default"/>
    <dgm:cxn modelId="{C6A0AEFD-254F-4008-87CE-11E527726C87}" srcId="{0CEBA015-5208-4190-AE66-0EE898050573}" destId="{3FAE9A18-E38D-477D-B8D9-FDCB8794FCB5}" srcOrd="6" destOrd="0" parTransId="{B491D84A-1312-417F-B6EB-B10B1333E480}" sibTransId="{C4EDCB2D-D880-4A88-A73D-D4F5AE3CCCF9}"/>
    <dgm:cxn modelId="{D92A4002-F6E4-4197-9814-F64AA6560608}" type="presParOf" srcId="{FAEBF8C5-79F2-4986-BBBF-59B8F6CEEDC1}" destId="{6B926B6D-FB1A-4838-BAA3-1625AC9D1FFA}" srcOrd="0" destOrd="0" presId="urn:microsoft.com/office/officeart/2005/8/layout/default"/>
    <dgm:cxn modelId="{C30F63E9-1C2B-47AC-9646-7A2CA31605DE}" type="presParOf" srcId="{FAEBF8C5-79F2-4986-BBBF-59B8F6CEEDC1}" destId="{6BEAE8FA-24F7-46A5-BCFB-7EB5390B7623}" srcOrd="1" destOrd="0" presId="urn:microsoft.com/office/officeart/2005/8/layout/default"/>
    <dgm:cxn modelId="{A6E057CE-4E2C-40BE-8085-9724DD342DDB}" type="presParOf" srcId="{FAEBF8C5-79F2-4986-BBBF-59B8F6CEEDC1}" destId="{BF7E0917-8DEF-42E3-B7F0-F97B7C4DD18E}" srcOrd="2" destOrd="0" presId="urn:microsoft.com/office/officeart/2005/8/layout/default"/>
    <dgm:cxn modelId="{FF0BB771-E662-4F66-B9F8-F3C21B171BFC}" type="presParOf" srcId="{FAEBF8C5-79F2-4986-BBBF-59B8F6CEEDC1}" destId="{1E662F68-2768-41EE-B8B4-AAF0D3FAD6B1}" srcOrd="3" destOrd="0" presId="urn:microsoft.com/office/officeart/2005/8/layout/default"/>
    <dgm:cxn modelId="{FC90BECE-70F1-43DA-B3FF-CD5BDA7F08E0}" type="presParOf" srcId="{FAEBF8C5-79F2-4986-BBBF-59B8F6CEEDC1}" destId="{50BF4D44-12F8-4D95-B253-73D9508D3DF6}" srcOrd="4" destOrd="0" presId="urn:microsoft.com/office/officeart/2005/8/layout/default"/>
    <dgm:cxn modelId="{78A53A47-8BD3-4903-9A0F-890D34377A3F}" type="presParOf" srcId="{FAEBF8C5-79F2-4986-BBBF-59B8F6CEEDC1}" destId="{80AA3E84-DD15-4FF1-A288-8260B40BEEE7}" srcOrd="5" destOrd="0" presId="urn:microsoft.com/office/officeart/2005/8/layout/default"/>
    <dgm:cxn modelId="{833B136B-4FF6-48B3-A5E2-8B1B6EBED810}" type="presParOf" srcId="{FAEBF8C5-79F2-4986-BBBF-59B8F6CEEDC1}" destId="{1F4840B8-CA6F-43AE-BDF2-1327E3B1572C}" srcOrd="6" destOrd="0" presId="urn:microsoft.com/office/officeart/2005/8/layout/default"/>
    <dgm:cxn modelId="{991C5DA3-3AB1-4678-97FA-D0FA3D79D903}" type="presParOf" srcId="{FAEBF8C5-79F2-4986-BBBF-59B8F6CEEDC1}" destId="{18F50E1C-3B3F-4412-8FCF-A9592D15278C}" srcOrd="7" destOrd="0" presId="urn:microsoft.com/office/officeart/2005/8/layout/default"/>
    <dgm:cxn modelId="{AA6841AB-03AE-4BA5-B8AE-9E1DCEFA2B97}" type="presParOf" srcId="{FAEBF8C5-79F2-4986-BBBF-59B8F6CEEDC1}" destId="{EE4A92A5-6998-4F5F-9FC4-CDD5F603C78A}" srcOrd="8" destOrd="0" presId="urn:microsoft.com/office/officeart/2005/8/layout/default"/>
    <dgm:cxn modelId="{10D9B84E-871B-41AA-A0C2-09F9760D8A81}" type="presParOf" srcId="{FAEBF8C5-79F2-4986-BBBF-59B8F6CEEDC1}" destId="{7232ABD0-2C87-4E68-A6E0-7B4AD5F72E4D}" srcOrd="9" destOrd="0" presId="urn:microsoft.com/office/officeart/2005/8/layout/default"/>
    <dgm:cxn modelId="{7272EC00-47D9-4EC6-AD79-BD4EAFFCD098}" type="presParOf" srcId="{FAEBF8C5-79F2-4986-BBBF-59B8F6CEEDC1}" destId="{2D2556F3-426F-46B7-B48C-77CBAFE72AB5}" srcOrd="10" destOrd="0" presId="urn:microsoft.com/office/officeart/2005/8/layout/default"/>
    <dgm:cxn modelId="{C4F77293-FFAE-4979-98CA-1B404C08CC06}" type="presParOf" srcId="{FAEBF8C5-79F2-4986-BBBF-59B8F6CEEDC1}" destId="{3E843A7D-95DC-4207-8A88-211AEBDC03F4}" srcOrd="11" destOrd="0" presId="urn:microsoft.com/office/officeart/2005/8/layout/default"/>
    <dgm:cxn modelId="{0717FA36-5CC8-4778-8148-533782AF0A83}" type="presParOf" srcId="{FAEBF8C5-79F2-4986-BBBF-59B8F6CEEDC1}" destId="{9546CDA9-03DE-4A6E-9372-ED1F833CEF77}" srcOrd="12" destOrd="0" presId="urn:microsoft.com/office/officeart/2005/8/layout/default"/>
    <dgm:cxn modelId="{D3F13290-E671-452E-B170-9012EA62CC1D}" type="presParOf" srcId="{FAEBF8C5-79F2-4986-BBBF-59B8F6CEEDC1}" destId="{EC774AC8-4782-455A-BE00-01C2ED094B57}" srcOrd="13" destOrd="0" presId="urn:microsoft.com/office/officeart/2005/8/layout/default"/>
    <dgm:cxn modelId="{D705A01B-72B6-469D-BD55-8D36A2243DE8}" type="presParOf" srcId="{FAEBF8C5-79F2-4986-BBBF-59B8F6CEEDC1}" destId="{F7B44D57-D292-4CDF-9B40-1FF7BFF55411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26B6D-FB1A-4838-BAA3-1625AC9D1FFA}">
      <dsp:nvSpPr>
        <dsp:cNvPr id="0" name=""/>
        <dsp:cNvSpPr/>
      </dsp:nvSpPr>
      <dsp:spPr>
        <a:xfrm>
          <a:off x="586083" y="2662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Cohesion</a:t>
          </a:r>
        </a:p>
      </dsp:txBody>
      <dsp:txXfrm>
        <a:off x="586083" y="2662"/>
        <a:ext cx="1494145" cy="896487"/>
      </dsp:txXfrm>
    </dsp:sp>
    <dsp:sp modelId="{BF7E0917-8DEF-42E3-B7F0-F97B7C4DD18E}">
      <dsp:nvSpPr>
        <dsp:cNvPr id="0" name=""/>
        <dsp:cNvSpPr/>
      </dsp:nvSpPr>
      <dsp:spPr>
        <a:xfrm>
          <a:off x="2229643" y="2662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Social policy</a:t>
          </a:r>
        </a:p>
      </dsp:txBody>
      <dsp:txXfrm>
        <a:off x="2229643" y="2662"/>
        <a:ext cx="1494145" cy="896487"/>
      </dsp:txXfrm>
    </dsp:sp>
    <dsp:sp modelId="{50BF4D44-12F8-4D95-B253-73D9508D3DF6}">
      <dsp:nvSpPr>
        <dsp:cNvPr id="0" name=""/>
        <dsp:cNvSpPr/>
      </dsp:nvSpPr>
      <dsp:spPr>
        <a:xfrm>
          <a:off x="586083" y="1048564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Rural development</a:t>
          </a:r>
        </a:p>
      </dsp:txBody>
      <dsp:txXfrm>
        <a:off x="586083" y="1048564"/>
        <a:ext cx="1494145" cy="896487"/>
      </dsp:txXfrm>
    </dsp:sp>
    <dsp:sp modelId="{1F4840B8-CA6F-43AE-BDF2-1327E3B1572C}">
      <dsp:nvSpPr>
        <dsp:cNvPr id="0" name=""/>
        <dsp:cNvSpPr/>
      </dsp:nvSpPr>
      <dsp:spPr>
        <a:xfrm>
          <a:off x="2229643" y="1048564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Food security</a:t>
          </a:r>
        </a:p>
      </dsp:txBody>
      <dsp:txXfrm>
        <a:off x="2229643" y="1048564"/>
        <a:ext cx="1494145" cy="896487"/>
      </dsp:txXfrm>
    </dsp:sp>
    <dsp:sp modelId="{EE4A92A5-6998-4F5F-9FC4-CDD5F603C78A}">
      <dsp:nvSpPr>
        <dsp:cNvPr id="0" name=""/>
        <dsp:cNvSpPr/>
      </dsp:nvSpPr>
      <dsp:spPr>
        <a:xfrm>
          <a:off x="586083" y="2094465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Fisheries and coastal areas</a:t>
          </a:r>
        </a:p>
      </dsp:txBody>
      <dsp:txXfrm>
        <a:off x="586083" y="2094465"/>
        <a:ext cx="1494145" cy="896487"/>
      </dsp:txXfrm>
    </dsp:sp>
    <dsp:sp modelId="{2D2556F3-426F-46B7-B48C-77CBAFE72AB5}">
      <dsp:nvSpPr>
        <dsp:cNvPr id="0" name=""/>
        <dsp:cNvSpPr/>
      </dsp:nvSpPr>
      <dsp:spPr>
        <a:xfrm>
          <a:off x="2229643" y="2094465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Migration</a:t>
          </a:r>
        </a:p>
      </dsp:txBody>
      <dsp:txXfrm>
        <a:off x="2229643" y="2094465"/>
        <a:ext cx="1494145" cy="896487"/>
      </dsp:txXfrm>
    </dsp:sp>
    <dsp:sp modelId="{9546CDA9-03DE-4A6E-9372-ED1F833CEF77}">
      <dsp:nvSpPr>
        <dsp:cNvPr id="0" name=""/>
        <dsp:cNvSpPr/>
      </dsp:nvSpPr>
      <dsp:spPr>
        <a:xfrm>
          <a:off x="586083" y="3140367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Border management</a:t>
          </a:r>
        </a:p>
      </dsp:txBody>
      <dsp:txXfrm>
        <a:off x="586083" y="3140367"/>
        <a:ext cx="1494145" cy="896487"/>
      </dsp:txXfrm>
    </dsp:sp>
    <dsp:sp modelId="{F7B44D57-D292-4CDF-9B40-1FF7BFF55411}">
      <dsp:nvSpPr>
        <dsp:cNvPr id="0" name=""/>
        <dsp:cNvSpPr/>
      </dsp:nvSpPr>
      <dsp:spPr>
        <a:xfrm>
          <a:off x="2229643" y="3140367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latin typeface="EC Square Sans Pro Medium" panose="020B0500000000020004" pitchFamily="34" charset="0"/>
            </a:rPr>
            <a:t>Internal security</a:t>
          </a:r>
        </a:p>
      </dsp:txBody>
      <dsp:txXfrm>
        <a:off x="2229643" y="3140367"/>
        <a:ext cx="1494145" cy="89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</cdr:x>
      <cdr:y>0.03304</cdr:y>
    </cdr:from>
    <cdr:to>
      <cdr:x>0.32516</cdr:x>
      <cdr:y>0.07952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D58C0E-1EC6-B557-0D1B-A85B00406459}"/>
            </a:ext>
          </a:extLst>
        </cdr:cNvPr>
        <cdr:cNvSpPr txBox="1"/>
      </cdr:nvSpPr>
      <cdr:spPr>
        <a:xfrm xmlns:a="http://schemas.openxmlformats.org/drawingml/2006/main">
          <a:off x="50800" y="214084"/>
          <a:ext cx="3460894" cy="301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kern="1200" dirty="0">
              <a:solidFill>
                <a:schemeClr val="tx1"/>
              </a:solidFill>
              <a:latin typeface="EC Square Sans Pro" panose="020B0506040000020004" pitchFamily="34" charset="0"/>
            </a:rPr>
            <a:t>Percentage</a:t>
          </a:r>
          <a:r>
            <a:rPr lang="en-IE" baseline="0" dirty="0">
              <a:effectLst/>
              <a:latin typeface="EC Square Sans Pro" panose="020B0506040000020004" pitchFamily="34" charset="0"/>
            </a:rPr>
            <a:t> </a:t>
          </a:r>
          <a:r>
            <a:rPr lang="en-IE" kern="1200" dirty="0">
              <a:solidFill>
                <a:schemeClr val="tx1"/>
              </a:solidFill>
              <a:latin typeface="EC Square Sans Pro" panose="020B0506040000020004" pitchFamily="34" charset="0"/>
            </a:rPr>
            <a:t>of</a:t>
          </a:r>
          <a:r>
            <a:rPr lang="en-IE" baseline="0" dirty="0">
              <a:effectLst/>
              <a:latin typeface="EC Square Sans Pro" panose="020B0506040000020004" pitchFamily="34" charset="0"/>
            </a:rPr>
            <a:t> GNI </a:t>
          </a:r>
          <a:endParaRPr lang="en-IE" dirty="0">
            <a:effectLst/>
            <a:latin typeface="EC Square Sans Pro" panose="020B0506040000020004" pitchFamily="34" charset="0"/>
          </a:endParaRPr>
        </a:p>
        <a:p xmlns:a="http://schemas.openxmlformats.org/drawingml/2006/main">
          <a:endParaRPr lang="en-IE" sz="1400" dirty="0">
            <a:latin typeface="EC Square Sans Pro" panose="020B05060400000200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0.4184</cdr:x>
      <cdr:y>0.23624</cdr:y>
    </cdr:from>
    <cdr:to>
      <cdr:x>0.58507</cdr:x>
      <cdr:y>0.48305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6CCA362-CCB2-AC57-B00F-D515829E07F5}"/>
            </a:ext>
          </a:extLst>
        </cdr:cNvPr>
        <cdr:cNvSpPr txBox="1"/>
      </cdr:nvSpPr>
      <cdr:spPr>
        <a:xfrm xmlns:a="http://schemas.openxmlformats.org/drawingml/2006/main">
          <a:off x="2063715" y="770311"/>
          <a:ext cx="822060" cy="804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kern="1200"/>
        </a:p>
      </cdr:txBody>
    </cdr:sp>
  </cdr:relSizeAnchor>
  <cdr:relSizeAnchor xmlns:cdr="http://schemas.openxmlformats.org/drawingml/2006/chartDrawing">
    <cdr:from>
      <cdr:x>0.3658</cdr:x>
      <cdr:y>0.34213</cdr:y>
    </cdr:from>
    <cdr:to>
      <cdr:x>0.6342</cdr:x>
      <cdr:y>0.61328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45AD2C4-6849-A5EE-46B4-4CD83A0860E0}"/>
            </a:ext>
          </a:extLst>
        </cdr:cNvPr>
        <cdr:cNvSpPr txBox="1"/>
      </cdr:nvSpPr>
      <cdr:spPr>
        <a:xfrm xmlns:a="http://schemas.openxmlformats.org/drawingml/2006/main">
          <a:off x="2596242" y="1816984"/>
          <a:ext cx="1905000" cy="144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E22CB950-1509-4069-BE0B-D5A01B62886F}" type="TxLink">
            <a:rPr lang="en-US" sz="2400" b="1" i="0" u="none" strike="noStrike" kern="1200" smtClean="0">
              <a:solidFill>
                <a:schemeClr val="accent1"/>
              </a:solidFill>
              <a:latin typeface="EC Square Sans Pro" panose="020B0506040000020004" pitchFamily="34" charset="0"/>
            </a:rPr>
            <a:pPr algn="ctr"/>
            <a:t>2.3 EUR trillion</a:t>
          </a:fld>
          <a:endParaRPr lang="en-IE" sz="2400" kern="1200" dirty="0">
            <a:solidFill>
              <a:schemeClr val="accent1"/>
            </a:solidFill>
            <a:latin typeface="EC Square Sans Pro" panose="020B05060400000200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16/07/2025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08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44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004F-6A8E-4D5F-2235-099D3B5C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C4E51-4FA8-C382-897F-E5F100400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89B96-AC6B-AFD6-3BB1-4F50290D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E2004-BEC7-EC09-DE89-2D34CF2C6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70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90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09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b="1">
                <a:solidFill>
                  <a:schemeClr val="accent1"/>
                </a:solidFill>
              </a:rPr>
              <a:t>Combination of EU funds implemented by Member States and regions </a:t>
            </a:r>
            <a:r>
              <a:rPr lang="en-IE"/>
              <a:t>into a coherent, tailored strategy planning process aligned with the Union’s common priorities.</a:t>
            </a:r>
            <a:endParaRPr lang="en-US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/>
              <a:t>Streamlined system of </a:t>
            </a:r>
            <a:r>
              <a:rPr lang="en-IE" b="1">
                <a:solidFill>
                  <a:schemeClr val="accent1"/>
                </a:solidFill>
              </a:rPr>
              <a:t>ad hoc national reforms and investment under a coordinated framework</a:t>
            </a:r>
            <a:r>
              <a:rPr lang="en-IE"/>
              <a:t>.</a:t>
            </a:r>
            <a:endParaRPr lang="en-IE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Integration of an</a:t>
            </a:r>
            <a:r>
              <a:rPr lang="en-GB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b="1">
                <a:solidFill>
                  <a:schemeClr val="accent1"/>
                </a:solidFill>
                <a:latin typeface="Arial"/>
                <a:cs typeface="Arial"/>
              </a:rPr>
              <a:t>EU Facility 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to carry out actions that can be delivered more efficiently at Union level, complementing projects implemented by Member States and regions.</a:t>
            </a:r>
            <a:endParaRPr lang="en-IE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accent1"/>
                </a:solidFill>
              </a:rPr>
              <a:t>Objective to reinforce the EU economic, social and territorial cohesion</a:t>
            </a:r>
            <a:r>
              <a:rPr lang="en-GB">
                <a:solidFill>
                  <a:schemeClr val="accent1"/>
                </a:solidFill>
              </a:rPr>
              <a:t> </a:t>
            </a:r>
            <a:r>
              <a:rPr lang="en-GB"/>
              <a:t>through sustained investment in skills, education, housing, health, food security and social inclusion.</a:t>
            </a:r>
            <a:endParaRPr lang="en-GB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1"/>
              <a:t>easier to align with local needs, 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1"/>
              <a:t>simpler to manage for national and local authorities, 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1"/>
              <a:t>and – crucially – more powerful when combined.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56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42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F4A5-B833-3D26-910D-0E7D1E250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9C60C-1A93-E3E4-A8D8-BFB214295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0E637-73C5-ACAE-58A4-EF260C272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41F43-F0CA-7561-F938-F5F52BB85A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84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80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7" name="Picture 6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5814A857-E93A-A919-F2A4-6C226CEEB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025" y="466187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1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1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accent1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38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69828-BDA3-A0E8-D0BD-4F0C2E5000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2C2875-4782-3214-62FA-C38D558F1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21CDAFA4-0099-7700-ECFC-9E7489BEC3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99" y="693965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96B-6BBF-8538-2294-4CD2DF0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EDCC-13FB-DA6D-297E-1963C68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1805-894B-DB30-78D6-DF72D707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F1E1-32E6-4F3C-98FE-A352F8FF2203}" type="datetimeFigureOut">
              <a:rPr lang="en-IE" smtClean="0"/>
              <a:t>16/07/2025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46AD-B9ED-27C3-B292-9A75612B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0A38-884F-0DD3-B885-EC6F7E5F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BFC6-AFD7-452D-AC31-8EC86AFEBE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5714" cy="816904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1"/>
            <a:ext cx="10515600" cy="3842127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accent1"/>
              </a:buClr>
              <a:buSzPct val="100000"/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9" r:id="rId38"/>
    <p:sldLayoutId id="2147483958" r:id="rId39"/>
    <p:sldLayoutId id="2147483960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europaeu.sharepoint.com/sites/budg-b1/COM_MFF/Communication/Next%20MFF%20communication/Visuals%20for%20graphic%20designers/Graphs%20for%20factsheets/09.%20%20New%20Own%20Resources%20(BUDG)%20-%20V/Composition%20NOR%20Package.xlsx?web=1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5" y="2995890"/>
            <a:ext cx="10515600" cy="1020337"/>
          </a:xfrm>
        </p:spPr>
        <p:txBody>
          <a:bodyPr/>
          <a:lstStyle/>
          <a:p>
            <a:pPr algn="ctr"/>
            <a:r>
              <a:rPr lang="fr-BE" sz="4800" b="1" i="0" u="none" strike="noStrike" noProof="1">
                <a:solidFill>
                  <a:srgbClr val="FFFFFF"/>
                </a:solidFill>
                <a:effectLst/>
                <a:latin typeface="Arial"/>
                <a:cs typeface="Arial"/>
              </a:rPr>
              <a:t>An ambitious budget for a stronger Europe</a:t>
            </a:r>
            <a:endParaRPr lang="en-IE" sz="4800" b="1" noProof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193775" y="4714240"/>
            <a:ext cx="6085694" cy="59148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IE" sz="2000" b="1" i="0">
                <a:solidFill>
                  <a:schemeClr val="accent1"/>
                </a:solidFill>
                <a:cs typeface="Arial"/>
              </a:rPr>
              <a:t>Multiannual Financial Framework 2028-2034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814A8-D707-6CD6-DC44-7F8A69BDE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fr-BE" dirty="0"/>
              <a:t>16/07/2025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64721EAF-3364-DA09-7A33-7E2791636AD4}"/>
              </a:ext>
            </a:extLst>
          </p:cNvPr>
          <p:cNvSpPr/>
          <p:nvPr/>
        </p:nvSpPr>
        <p:spPr>
          <a:xfrm>
            <a:off x="1321404" y="3022581"/>
            <a:ext cx="1764000" cy="176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National and Regional Partnership Plans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EC Square Sans Pro" panose="020B0506040000020004" pitchFamily="34" charset="0"/>
              </a:rPr>
              <a:t>EUR 9 billion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cushion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1D4D17-9FEC-F19D-CD4B-361BC3AA7083}"/>
              </a:ext>
            </a:extLst>
          </p:cNvPr>
          <p:cNvSpPr/>
          <p:nvPr/>
        </p:nvSpPr>
        <p:spPr>
          <a:xfrm>
            <a:off x="2798535" y="4139119"/>
            <a:ext cx="1764000" cy="176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EC Square Sans Pro" panose="020B0506040000020004" pitchFamily="34" charset="0"/>
              </a:rPr>
              <a:t>Unallocated margins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D8BE56-826A-FC2D-AB82-AD0321B201DC}"/>
              </a:ext>
            </a:extLst>
          </p:cNvPr>
          <p:cNvSpPr/>
          <p:nvPr/>
        </p:nvSpPr>
        <p:spPr>
          <a:xfrm>
            <a:off x="556846" y="1225841"/>
            <a:ext cx="5057116" cy="5057116"/>
          </a:xfrm>
          <a:prstGeom prst="ellipse">
            <a:avLst/>
          </a:prstGeom>
          <a:noFill/>
          <a:ln w="28575">
            <a:solidFill>
              <a:srgbClr val="0033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254F96-FAC7-2F0F-FE21-CE16C2884EA4}"/>
              </a:ext>
            </a:extLst>
          </p:cNvPr>
          <p:cNvGrpSpPr/>
          <p:nvPr/>
        </p:nvGrpSpPr>
        <p:grpSpPr>
          <a:xfrm>
            <a:off x="959436" y="1506059"/>
            <a:ext cx="1351662" cy="570662"/>
            <a:chOff x="160723" y="1521273"/>
            <a:chExt cx="1351662" cy="57066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60B011-125C-2EAC-40DE-9CFD21DAD0D0}"/>
                </a:ext>
              </a:extLst>
            </p:cNvPr>
            <p:cNvSpPr/>
            <p:nvPr/>
          </p:nvSpPr>
          <p:spPr>
            <a:xfrm>
              <a:off x="160723" y="1521273"/>
              <a:ext cx="1351662" cy="570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FD9F65-EF56-F3A8-0B3A-00C6693777DA}"/>
                </a:ext>
              </a:extLst>
            </p:cNvPr>
            <p:cNvGrpSpPr/>
            <p:nvPr/>
          </p:nvGrpSpPr>
          <p:grpSpPr>
            <a:xfrm>
              <a:off x="243202" y="1603302"/>
              <a:ext cx="1189994" cy="406600"/>
              <a:chOff x="727383" y="4602401"/>
              <a:chExt cx="768044" cy="286151"/>
            </a:xfrm>
          </p:grpSpPr>
          <p:sp>
            <p:nvSpPr>
              <p:cNvPr id="21" name="Left Bracket 20">
                <a:extLst>
                  <a:ext uri="{FF2B5EF4-FFF2-40B4-BE49-F238E27FC236}">
                    <a16:creationId xmlns:a16="http://schemas.microsoft.com/office/drawing/2014/main" id="{7E05A93A-544B-0BC0-4256-DED710C2522E}"/>
                  </a:ext>
                </a:extLst>
              </p:cNvPr>
              <p:cNvSpPr/>
              <p:nvPr/>
            </p:nvSpPr>
            <p:spPr>
              <a:xfrm rot="16200000">
                <a:off x="1054256" y="4447381"/>
                <a:ext cx="114300" cy="768042"/>
              </a:xfrm>
              <a:prstGeom prst="leftBracket">
                <a:avLst>
                  <a:gd name="adj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0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84FF1B-181D-7A35-3AA1-38C25A6D9807}"/>
                  </a:ext>
                </a:extLst>
              </p:cNvPr>
              <p:cNvSpPr txBox="1"/>
              <p:nvPr/>
            </p:nvSpPr>
            <p:spPr>
              <a:xfrm>
                <a:off x="727383" y="4626942"/>
                <a:ext cx="76804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noAutofit/>
              </a:bodyPr>
              <a:lstStyle/>
              <a:p>
                <a:pPr lvl="0" algn="ctr"/>
                <a:r>
                  <a:rPr lang="fr-BE" sz="1600" b="1">
                    <a:solidFill>
                      <a:schemeClr val="bg1"/>
                    </a:solidFill>
                    <a:latin typeface="EC Square Sans Pro" panose="020B0506040000020004" pitchFamily="34" charset="0"/>
                  </a:rPr>
                  <a:t>R</a:t>
                </a:r>
                <a:r>
                  <a:rPr lang="en-GB" sz="1600" b="1">
                    <a:solidFill>
                      <a:schemeClr val="bg1"/>
                    </a:solidFill>
                    <a:latin typeface="EC Square Sans Pro" panose="020B0506040000020004" pitchFamily="34" charset="0"/>
                  </a:rPr>
                  <a:t>EINFORCE</a:t>
                </a:r>
              </a:p>
            </p:txBody>
          </p:sp>
          <p:sp>
            <p:nvSpPr>
              <p:cNvPr id="23" name="Left Bracket 22">
                <a:extLst>
                  <a:ext uri="{FF2B5EF4-FFF2-40B4-BE49-F238E27FC236}">
                    <a16:creationId xmlns:a16="http://schemas.microsoft.com/office/drawing/2014/main" id="{4A9EC6B7-2BB6-13C9-E68D-215CB5850746}"/>
                  </a:ext>
                </a:extLst>
              </p:cNvPr>
              <p:cNvSpPr/>
              <p:nvPr/>
            </p:nvSpPr>
            <p:spPr>
              <a:xfrm rot="5400000">
                <a:off x="1054254" y="4275530"/>
                <a:ext cx="114300" cy="768042"/>
              </a:xfrm>
              <a:prstGeom prst="leftBracket">
                <a:avLst>
                  <a:gd name="adj" fmla="val 0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0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A2289C1-91CB-BBAF-D31C-5B1D1E6FF254}"/>
              </a:ext>
            </a:extLst>
          </p:cNvPr>
          <p:cNvSpPr/>
          <p:nvPr/>
        </p:nvSpPr>
        <p:spPr>
          <a:xfrm>
            <a:off x="959437" y="2087781"/>
            <a:ext cx="2857190" cy="804631"/>
          </a:xfrm>
          <a:prstGeom prst="rect">
            <a:avLst/>
          </a:prstGeom>
          <a:solidFill>
            <a:srgbClr val="E1EB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en-GB" sz="1600">
                <a:solidFill>
                  <a:schemeClr val="accent1"/>
                </a:solidFill>
                <a:latin typeface="EC Square Sans Pro Medium" panose="020B0500000000020004" pitchFamily="34" charset="0"/>
              </a:rPr>
              <a:t>Non-programmed / unallocated amounts and cushions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01A8D2-EBBE-AF2B-5585-BCCCD5F3095F}"/>
              </a:ext>
            </a:extLst>
          </p:cNvPr>
          <p:cNvSpPr/>
          <p:nvPr/>
        </p:nvSpPr>
        <p:spPr>
          <a:xfrm>
            <a:off x="3322727" y="2360228"/>
            <a:ext cx="1764000" cy="176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EC Square Sans Pro" panose="020B0506040000020004" pitchFamily="34" charset="0"/>
              </a:rPr>
              <a:t>Global Europe</a:t>
            </a:r>
          </a:p>
          <a:p>
            <a:pPr algn="ctr"/>
            <a:r>
              <a:rPr lang="en-US" b="1">
                <a:solidFill>
                  <a:schemeClr val="accent2"/>
                </a:solidFill>
                <a:latin typeface="EC Square Sans Pro" panose="020B0506040000020004" pitchFamily="34" charset="0"/>
              </a:rPr>
              <a:t>EUR 15 billion </a:t>
            </a:r>
            <a:r>
              <a:rPr lang="en-US" b="1">
                <a:solidFill>
                  <a:schemeClr val="bg1"/>
                </a:solidFill>
                <a:latin typeface="EC Square Sans Pro" panose="020B0506040000020004" pitchFamily="34" charset="0"/>
              </a:rPr>
              <a:t>cushion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CD1C1A-D22D-456E-E080-EAD856B2D847}"/>
              </a:ext>
            </a:extLst>
          </p:cNvPr>
          <p:cNvGrpSpPr/>
          <p:nvPr/>
        </p:nvGrpSpPr>
        <p:grpSpPr>
          <a:xfrm>
            <a:off x="8829017" y="924363"/>
            <a:ext cx="3132220" cy="3131465"/>
            <a:chOff x="5979122" y="1959517"/>
            <a:chExt cx="3132220" cy="313146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B9C3496-F02F-A77F-99D6-6A4F5821B6B4}"/>
                </a:ext>
              </a:extLst>
            </p:cNvPr>
            <p:cNvSpPr/>
            <p:nvPr/>
          </p:nvSpPr>
          <p:spPr>
            <a:xfrm>
              <a:off x="6058315" y="2121211"/>
              <a:ext cx="3053027" cy="2969771"/>
            </a:xfrm>
            <a:prstGeom prst="ellipse">
              <a:avLst/>
            </a:prstGeom>
            <a:noFill/>
            <a:ln w="28575">
              <a:solidFill>
                <a:srgbClr val="00339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5BD586-9E76-764C-D19D-A7496734B10B}"/>
                </a:ext>
              </a:extLst>
            </p:cNvPr>
            <p:cNvGrpSpPr/>
            <p:nvPr/>
          </p:nvGrpSpPr>
          <p:grpSpPr>
            <a:xfrm>
              <a:off x="5979122" y="1959517"/>
              <a:ext cx="1351662" cy="570662"/>
              <a:chOff x="160723" y="1521273"/>
              <a:chExt cx="1351662" cy="57066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CD926EA-0952-46EE-7D9D-9D00ECF4EBAC}"/>
                  </a:ext>
                </a:extLst>
              </p:cNvPr>
              <p:cNvSpPr/>
              <p:nvPr/>
            </p:nvSpPr>
            <p:spPr>
              <a:xfrm>
                <a:off x="160723" y="1521273"/>
                <a:ext cx="1351662" cy="5706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D9E38C2-D109-E4A5-5A92-D3A5AB617DD1}"/>
                  </a:ext>
                </a:extLst>
              </p:cNvPr>
              <p:cNvGrpSpPr/>
              <p:nvPr/>
            </p:nvGrpSpPr>
            <p:grpSpPr>
              <a:xfrm>
                <a:off x="243202" y="1603301"/>
                <a:ext cx="1189994" cy="406600"/>
                <a:chOff x="727383" y="4602401"/>
                <a:chExt cx="768044" cy="286151"/>
              </a:xfrm>
            </p:grpSpPr>
            <p:sp>
              <p:nvSpPr>
                <p:cNvPr id="34" name="Left Bracket 33">
                  <a:extLst>
                    <a:ext uri="{FF2B5EF4-FFF2-40B4-BE49-F238E27FC236}">
                      <a16:creationId xmlns:a16="http://schemas.microsoft.com/office/drawing/2014/main" id="{C283B7B2-72F5-9188-70F3-CF432F5AE120}"/>
                    </a:ext>
                  </a:extLst>
                </p:cNvPr>
                <p:cNvSpPr/>
                <p:nvPr/>
              </p:nvSpPr>
              <p:spPr>
                <a:xfrm rot="16200000">
                  <a:off x="1054256" y="4447381"/>
                  <a:ext cx="114300" cy="768042"/>
                </a:xfrm>
                <a:prstGeom prst="leftBracket">
                  <a:avLst>
                    <a:gd name="adj" fmla="val 0"/>
                  </a:avLst>
                </a:prstGeom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E" sz="200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A457E9-7782-9D89-3C37-3AD63A9EFDE6}"/>
                    </a:ext>
                  </a:extLst>
                </p:cNvPr>
                <p:cNvSpPr txBox="1"/>
                <p:nvPr/>
              </p:nvSpPr>
              <p:spPr>
                <a:xfrm>
                  <a:off x="727383" y="4626942"/>
                  <a:ext cx="768042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noAutofit/>
                </a:bodyPr>
                <a:lstStyle/>
                <a:p>
                  <a:pPr lvl="0" algn="ctr"/>
                  <a:r>
                    <a:rPr lang="fr-BE" sz="1600" b="1">
                      <a:solidFill>
                        <a:schemeClr val="bg1"/>
                      </a:solidFill>
                      <a:latin typeface="EC Square Sans Pro" panose="020B0506040000020004" pitchFamily="34" charset="0"/>
                    </a:rPr>
                    <a:t>MOBILISE</a:t>
                  </a:r>
                  <a:endParaRPr lang="en-GB" sz="1600" b="1">
                    <a:solidFill>
                      <a:schemeClr val="bg1"/>
                    </a:solidFill>
                    <a:latin typeface="EC Square Sans Pro" panose="020B0506040000020004" pitchFamily="34" charset="0"/>
                  </a:endParaRPr>
                </a:p>
              </p:txBody>
            </p:sp>
            <p:sp>
              <p:nvSpPr>
                <p:cNvPr id="36" name="Left Bracket 35">
                  <a:extLst>
                    <a:ext uri="{FF2B5EF4-FFF2-40B4-BE49-F238E27FC236}">
                      <a16:creationId xmlns:a16="http://schemas.microsoft.com/office/drawing/2014/main" id="{CEDE2A6B-8901-B7E6-6D8F-A03EE9221E74}"/>
                    </a:ext>
                  </a:extLst>
                </p:cNvPr>
                <p:cNvSpPr/>
                <p:nvPr/>
              </p:nvSpPr>
              <p:spPr>
                <a:xfrm rot="5400000">
                  <a:off x="1054254" y="4275530"/>
                  <a:ext cx="114300" cy="768042"/>
                </a:xfrm>
                <a:prstGeom prst="leftBracket">
                  <a:avLst>
                    <a:gd name="adj" fmla="val 0"/>
                  </a:avLst>
                </a:prstGeom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E" sz="2000"/>
                </a:p>
              </p:txBody>
            </p:sp>
          </p:grp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EA7988-A405-0C20-38CD-8F421A7FEBEC}"/>
                </a:ext>
              </a:extLst>
            </p:cNvPr>
            <p:cNvSpPr/>
            <p:nvPr/>
          </p:nvSpPr>
          <p:spPr>
            <a:xfrm>
              <a:off x="5979123" y="2530353"/>
              <a:ext cx="2144460" cy="478709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r>
                <a:rPr lang="en-GB" sz="16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Flexibility instrument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9B2D45-9D24-A0D1-7A08-D865FF2F6994}"/>
                </a:ext>
              </a:extLst>
            </p:cNvPr>
            <p:cNvSpPr/>
            <p:nvPr/>
          </p:nvSpPr>
          <p:spPr>
            <a:xfrm>
              <a:off x="6446416" y="3009062"/>
              <a:ext cx="1764000" cy="17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EC Square Sans Pro" panose="020B0506040000020004" pitchFamily="34" charset="0"/>
                </a:rPr>
                <a:t>Annual</a:t>
              </a:r>
            </a:p>
            <a:p>
              <a:pPr algn="ctr"/>
              <a:r>
                <a:rPr lang="en-US" b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EUR 2 billion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F0A5D5E-998F-CD3E-6F1E-8E9BD3086D19}"/>
              </a:ext>
            </a:extLst>
          </p:cNvPr>
          <p:cNvSpPr txBox="1"/>
          <p:nvPr/>
        </p:nvSpPr>
        <p:spPr>
          <a:xfrm>
            <a:off x="590830" y="6413126"/>
            <a:ext cx="609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EC Square Sans Pro" panose="020B0506040000020004" pitchFamily="34" charset="0"/>
              </a:rPr>
              <a:t>* Plus reinforcement from revenue from fines and decommitments.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0DD8C2-6967-A9A6-7C95-26012B3E11BF}"/>
              </a:ext>
            </a:extLst>
          </p:cNvPr>
          <p:cNvGrpSpPr/>
          <p:nvPr/>
        </p:nvGrpSpPr>
        <p:grpSpPr>
          <a:xfrm>
            <a:off x="5862170" y="3125650"/>
            <a:ext cx="3053027" cy="3157307"/>
            <a:chOff x="9138973" y="775725"/>
            <a:chExt cx="3053027" cy="315730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EC425C-B333-E708-D1AB-0F69D9FABC8C}"/>
                </a:ext>
              </a:extLst>
            </p:cNvPr>
            <p:cNvSpPr/>
            <p:nvPr/>
          </p:nvSpPr>
          <p:spPr>
            <a:xfrm>
              <a:off x="9138973" y="963261"/>
              <a:ext cx="3053027" cy="2969771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ED0ED99-ABB2-FCD2-6D3B-6DF42BCF53AC}"/>
                </a:ext>
              </a:extLst>
            </p:cNvPr>
            <p:cNvGrpSpPr/>
            <p:nvPr/>
          </p:nvGrpSpPr>
          <p:grpSpPr>
            <a:xfrm>
              <a:off x="10760353" y="775725"/>
              <a:ext cx="1351662" cy="570662"/>
              <a:chOff x="160723" y="1521273"/>
              <a:chExt cx="1351662" cy="57066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B67DB2A-3B42-400C-6E94-60C6C99553EE}"/>
                  </a:ext>
                </a:extLst>
              </p:cNvPr>
              <p:cNvSpPr/>
              <p:nvPr/>
            </p:nvSpPr>
            <p:spPr>
              <a:xfrm>
                <a:off x="160723" y="1521273"/>
                <a:ext cx="1351662" cy="5706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DF21540-165D-3A02-456E-9848179824BE}"/>
                  </a:ext>
                </a:extLst>
              </p:cNvPr>
              <p:cNvGrpSpPr/>
              <p:nvPr/>
            </p:nvGrpSpPr>
            <p:grpSpPr>
              <a:xfrm>
                <a:off x="243202" y="1603301"/>
                <a:ext cx="1189994" cy="406600"/>
                <a:chOff x="727383" y="4602401"/>
                <a:chExt cx="768044" cy="286151"/>
              </a:xfrm>
            </p:grpSpPr>
            <p:sp>
              <p:nvSpPr>
                <p:cNvPr id="45" name="Left Bracket 44">
                  <a:extLst>
                    <a:ext uri="{FF2B5EF4-FFF2-40B4-BE49-F238E27FC236}">
                      <a16:creationId xmlns:a16="http://schemas.microsoft.com/office/drawing/2014/main" id="{B7222A3D-3338-7A4C-EFE7-742CFE801293}"/>
                    </a:ext>
                  </a:extLst>
                </p:cNvPr>
                <p:cNvSpPr/>
                <p:nvPr/>
              </p:nvSpPr>
              <p:spPr>
                <a:xfrm rot="16200000">
                  <a:off x="1054256" y="4447381"/>
                  <a:ext cx="114300" cy="768042"/>
                </a:xfrm>
                <a:prstGeom prst="leftBracket">
                  <a:avLst>
                    <a:gd name="adj" fmla="val 0"/>
                  </a:avLst>
                </a:prstGeom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E" sz="200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BB69C59-27E3-A872-B9DE-A2ADF8FE3378}"/>
                    </a:ext>
                  </a:extLst>
                </p:cNvPr>
                <p:cNvSpPr txBox="1"/>
                <p:nvPr/>
              </p:nvSpPr>
              <p:spPr>
                <a:xfrm>
                  <a:off x="727383" y="4626942"/>
                  <a:ext cx="768042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noAutofit/>
                </a:bodyPr>
                <a:lstStyle/>
                <a:p>
                  <a:pPr lvl="0" algn="ctr"/>
                  <a:r>
                    <a:rPr lang="fr-BE" sz="1600" b="1">
                      <a:solidFill>
                        <a:schemeClr val="bg1"/>
                      </a:solidFill>
                      <a:latin typeface="EC Square Sans Pro" panose="020B0506040000020004" pitchFamily="34" charset="0"/>
                    </a:rPr>
                    <a:t>SUPPORT</a:t>
                  </a:r>
                  <a:endParaRPr lang="en-GB" sz="1600" b="1">
                    <a:solidFill>
                      <a:schemeClr val="bg1"/>
                    </a:solidFill>
                    <a:latin typeface="EC Square Sans Pro" panose="020B0506040000020004" pitchFamily="34" charset="0"/>
                  </a:endParaRPr>
                </a:p>
              </p:txBody>
            </p:sp>
            <p:sp>
              <p:nvSpPr>
                <p:cNvPr id="47" name="Left Bracket 46">
                  <a:extLst>
                    <a:ext uri="{FF2B5EF4-FFF2-40B4-BE49-F238E27FC236}">
                      <a16:creationId xmlns:a16="http://schemas.microsoft.com/office/drawing/2014/main" id="{8D5BBB5B-1A97-6DC4-ABD7-B7B071F9AECA}"/>
                    </a:ext>
                  </a:extLst>
                </p:cNvPr>
                <p:cNvSpPr/>
                <p:nvPr/>
              </p:nvSpPr>
              <p:spPr>
                <a:xfrm rot="5400000">
                  <a:off x="1054254" y="4275530"/>
                  <a:ext cx="114300" cy="768042"/>
                </a:xfrm>
                <a:prstGeom prst="leftBracket">
                  <a:avLst>
                    <a:gd name="adj" fmla="val 0"/>
                  </a:avLst>
                </a:prstGeom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E" sz="2000"/>
                </a:p>
              </p:txBody>
            </p:sp>
          </p:grp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EA9541-BC6D-531F-3A46-144E3BA8A638}"/>
                </a:ext>
              </a:extLst>
            </p:cNvPr>
            <p:cNvSpPr/>
            <p:nvPr/>
          </p:nvSpPr>
          <p:spPr>
            <a:xfrm>
              <a:off x="10232571" y="1330115"/>
              <a:ext cx="1879444" cy="4787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r"/>
              <a:r>
                <a:rPr lang="en-GB" sz="16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Crisis mechanism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2AACBE-9BB9-B722-A9E4-E87919BE95B8}"/>
                </a:ext>
              </a:extLst>
            </p:cNvPr>
            <p:cNvSpPr/>
            <p:nvPr/>
          </p:nvSpPr>
          <p:spPr>
            <a:xfrm>
              <a:off x="9527074" y="1915703"/>
              <a:ext cx="1764000" cy="176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EC Square Sans Pro"/>
                </a:rPr>
                <a:t>Upon activation</a:t>
              </a:r>
            </a:p>
            <a:p>
              <a:pPr algn="ctr"/>
              <a:endParaRPr lang="en-US" b="1">
                <a:solidFill>
                  <a:schemeClr val="bg1"/>
                </a:solidFill>
                <a:latin typeface="EC Square Sans Pro" panose="020B0506040000020004" pitchFamily="34" charset="0"/>
              </a:endParaRP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EC Square Sans Pro"/>
                </a:rPr>
                <a:t>Loans up to ca</a:t>
              </a:r>
              <a:r>
                <a:rPr lang="en-US" b="1">
                  <a:solidFill>
                    <a:schemeClr val="accent2"/>
                  </a:solidFill>
                  <a:latin typeface="EC Square Sans Pro"/>
                </a:rPr>
                <a:t>. EUR 395 billion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5DA48-E3B7-D456-4A5E-933B232C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10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34F94-1D78-1042-2E2E-B0300FF9609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Smarter in design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36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3A5E-EED3-5230-462C-CFFCF9A8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5E316F3-D538-8C41-AB27-BC20CC511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512449"/>
              </p:ext>
            </p:extLst>
          </p:nvPr>
        </p:nvGraphicFramePr>
        <p:xfrm>
          <a:off x="3813366" y="2426047"/>
          <a:ext cx="4565269" cy="377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0BEE13-C177-BCB8-A469-2FADBAD2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i="0" u="none" strike="noStrike" baseline="0">
                <a:effectLst/>
              </a:rPr>
              <a:t>Additional revenue generated by the new</a:t>
            </a:r>
            <a:br>
              <a:rPr lang="en-IE" i="0" u="none" strike="noStrike" baseline="0">
                <a:effectLst/>
              </a:rPr>
            </a:br>
            <a:r>
              <a:rPr lang="en-IE" i="0" u="none" strike="noStrike" baseline="0">
                <a:effectLst/>
              </a:rPr>
              <a:t>Own Resources </a:t>
            </a:r>
            <a:r>
              <a:rPr lang="en-IE"/>
              <a:t>Decision</a:t>
            </a:r>
            <a:endParaRPr lang="en-IE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B741B-6247-F171-FBCE-F51329D72016}"/>
              </a:ext>
            </a:extLst>
          </p:cNvPr>
          <p:cNvSpPr txBox="1"/>
          <p:nvPr/>
        </p:nvSpPr>
        <p:spPr>
          <a:xfrm>
            <a:off x="7206815" y="2529898"/>
            <a:ext cx="69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EC Square Sans Pro Medium" panose="020B0500000000020004" pitchFamily="34" charset="0"/>
              </a:rPr>
              <a:t>CBAM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2E7E3-EFF8-4019-B820-A27F557A53FB}"/>
              </a:ext>
            </a:extLst>
          </p:cNvPr>
          <p:cNvSpPr txBox="1"/>
          <p:nvPr/>
        </p:nvSpPr>
        <p:spPr>
          <a:xfrm>
            <a:off x="4323582" y="2312761"/>
            <a:ext cx="630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EC Square Sans Pro Medium" panose="020B0500000000020004" pitchFamily="34" charset="0"/>
              </a:rPr>
              <a:t>ETS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73C64-17B2-68A4-4B6D-59FCBA8E71D0}"/>
              </a:ext>
            </a:extLst>
          </p:cNvPr>
          <p:cNvSpPr txBox="1"/>
          <p:nvPr/>
        </p:nvSpPr>
        <p:spPr>
          <a:xfrm>
            <a:off x="1866929" y="3983225"/>
            <a:ext cx="1851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>
                <a:latin typeface="EC Square Sans Pro Medium" panose="020B0500000000020004" pitchFamily="34" charset="0"/>
              </a:rPr>
              <a:t>Adjustments </a:t>
            </a:r>
            <a:br>
              <a:rPr lang="en-US">
                <a:latin typeface="EC Square Sans Pro Medium" panose="020B0500000000020004" pitchFamily="34" charset="0"/>
              </a:rPr>
            </a:br>
            <a:r>
              <a:rPr lang="en-US">
                <a:latin typeface="EC Square Sans Pro Medium" panose="020B0500000000020004" pitchFamily="34" charset="0"/>
              </a:rPr>
              <a:t>for current 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F377C-9502-E257-4271-2D65B928901D}"/>
              </a:ext>
            </a:extLst>
          </p:cNvPr>
          <p:cNvSpPr txBox="1"/>
          <p:nvPr/>
        </p:nvSpPr>
        <p:spPr>
          <a:xfrm>
            <a:off x="8086183" y="4184783"/>
            <a:ext cx="943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EC Square Sans Pro Medium" panose="020B0500000000020004" pitchFamily="34" charset="0"/>
              </a:rPr>
              <a:t>E-Waste</a:t>
            </a:r>
            <a:endParaRPr lang="en-US" sz="1800">
              <a:latin typeface="EC Square Sans Pro Medium" panose="020B050000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043BE-863A-160C-E7C4-DF7C4AC9BA8E}"/>
              </a:ext>
            </a:extLst>
          </p:cNvPr>
          <p:cNvSpPr txBox="1"/>
          <p:nvPr/>
        </p:nvSpPr>
        <p:spPr>
          <a:xfrm>
            <a:off x="6760372" y="6042567"/>
            <a:ext cx="741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>
                <a:latin typeface="EC Square Sans Pro Medium" panose="020B0500000000020004" pitchFamily="34" charset="0"/>
              </a:rPr>
              <a:t>TEDOR</a:t>
            </a:r>
            <a:endParaRPr lang="en-US" sz="1800">
              <a:latin typeface="EC Square Sans Pro Medium" panose="020B050000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B658C-CE37-6304-C97F-AB9E046E78A1}"/>
              </a:ext>
            </a:extLst>
          </p:cNvPr>
          <p:cNvSpPr txBox="1"/>
          <p:nvPr/>
        </p:nvSpPr>
        <p:spPr>
          <a:xfrm>
            <a:off x="3813365" y="5561355"/>
            <a:ext cx="750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>
                <a:latin typeface="EC Square Sans Pro Medium" panose="020B0500000000020004" pitchFamily="34" charset="0"/>
              </a:rPr>
              <a:t>CORE</a:t>
            </a:r>
            <a:endParaRPr lang="en-US" sz="1800">
              <a:latin typeface="EC Square Sans Pro Medium" panose="020B0500000000020004" pitchFamily="34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786BEE8-B5AB-92F1-E6D2-2F9D3472E2C3}"/>
              </a:ext>
            </a:extLst>
          </p:cNvPr>
          <p:cNvCxnSpPr>
            <a:cxnSpLocks/>
          </p:cNvCxnSpPr>
          <p:nvPr/>
        </p:nvCxnSpPr>
        <p:spPr>
          <a:xfrm flipV="1">
            <a:off x="7522424" y="4338672"/>
            <a:ext cx="497626" cy="108951"/>
          </a:xfrm>
          <a:prstGeom prst="bentConnector3">
            <a:avLst>
              <a:gd name="adj1" fmla="val 50000"/>
            </a:avLst>
          </a:prstGeom>
          <a:ln w="285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hlinkClick r:id="rId3"/>
            <a:extLst>
              <a:ext uri="{FF2B5EF4-FFF2-40B4-BE49-F238E27FC236}">
                <a16:creationId xmlns:a16="http://schemas.microsoft.com/office/drawing/2014/main" id="{95510B76-ADF0-760E-A40A-B0EB14A5CB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38615" y="5583673"/>
            <a:ext cx="504082" cy="10899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A4E8ABA-DCCA-483C-DBD9-50630CAC4E88}"/>
              </a:ext>
            </a:extLst>
          </p:cNvPr>
          <p:cNvCxnSpPr>
            <a:cxnSpLocks/>
          </p:cNvCxnSpPr>
          <p:nvPr/>
        </p:nvCxnSpPr>
        <p:spPr>
          <a:xfrm>
            <a:off x="6096000" y="5848348"/>
            <a:ext cx="598493" cy="348108"/>
          </a:xfrm>
          <a:prstGeom prst="bentConnector3">
            <a:avLst>
              <a:gd name="adj1" fmla="val 50000"/>
            </a:avLst>
          </a:prstGeom>
          <a:ln w="28575">
            <a:solidFill>
              <a:srgbClr val="D831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EB5D47A-8181-687F-5621-93C79054DF29}"/>
              </a:ext>
            </a:extLst>
          </p:cNvPr>
          <p:cNvCxnSpPr>
            <a:cxnSpLocks/>
          </p:cNvCxnSpPr>
          <p:nvPr/>
        </p:nvCxnSpPr>
        <p:spPr>
          <a:xfrm flipV="1">
            <a:off x="6854205" y="2686247"/>
            <a:ext cx="307697" cy="110756"/>
          </a:xfrm>
          <a:prstGeom prst="bentConnector3">
            <a:avLst/>
          </a:prstGeom>
          <a:ln w="285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18319B7-827B-844E-7E44-21C00024E3B2}"/>
              </a:ext>
            </a:extLst>
          </p:cNvPr>
          <p:cNvCxnSpPr>
            <a:cxnSpLocks/>
          </p:cNvCxnSpPr>
          <p:nvPr/>
        </p:nvCxnSpPr>
        <p:spPr>
          <a:xfrm rot="10800000">
            <a:off x="3813366" y="4244835"/>
            <a:ext cx="1020434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513410B-C8E7-69E3-C99A-096528C9B319}"/>
              </a:ext>
            </a:extLst>
          </p:cNvPr>
          <p:cNvCxnSpPr>
            <a:cxnSpLocks/>
          </p:cNvCxnSpPr>
          <p:nvPr/>
        </p:nvCxnSpPr>
        <p:spPr>
          <a:xfrm rot="10800000">
            <a:off x="5065886" y="2466649"/>
            <a:ext cx="630066" cy="371028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1954DC5-1D35-B802-AF99-3DCB749ECEEE}"/>
              </a:ext>
            </a:extLst>
          </p:cNvPr>
          <p:cNvSpPr txBox="1"/>
          <p:nvPr/>
        </p:nvSpPr>
        <p:spPr>
          <a:xfrm>
            <a:off x="1764834" y="1860612"/>
            <a:ext cx="786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i="0" u="none" strike="noStrike" kern="1200" spc="0" baseline="0">
                <a:solidFill>
                  <a:schemeClr val="accent1"/>
                </a:solidFill>
                <a:effectLst/>
                <a:latin typeface="EC Square Sans Pro" panose="020B0506040000020004" pitchFamily="34" charset="0"/>
              </a:rPr>
              <a:t>2025 prices, annual average over 2028-2034 - Revenue in EUR billion</a:t>
            </a:r>
            <a:endParaRPr lang="en-GB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B2BE6-0FB6-E4FD-4C60-E850E4EA0665}"/>
              </a:ext>
            </a:extLst>
          </p:cNvPr>
          <p:cNvSpPr/>
          <p:nvPr/>
        </p:nvSpPr>
        <p:spPr>
          <a:xfrm>
            <a:off x="4663003" y="3542418"/>
            <a:ext cx="2764976" cy="141753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chemeClr val="accent1"/>
                </a:solidFill>
                <a:latin typeface="EC Square Sans Pro" panose="020B0506040000020004" pitchFamily="34" charset="0"/>
              </a:rPr>
              <a:t>58.2 billion</a:t>
            </a:r>
            <a:br>
              <a:rPr lang="en-US" sz="2000">
                <a:solidFill>
                  <a:schemeClr val="accent1"/>
                </a:solidFill>
                <a:latin typeface="EC Square Sans Pro" panose="020B0506040000020004" pitchFamily="34" charset="0"/>
              </a:rPr>
            </a:br>
            <a:r>
              <a:rPr lang="en-US" sz="2000">
                <a:solidFill>
                  <a:schemeClr val="accent1"/>
                </a:solidFill>
                <a:latin typeface="EC Square Sans Pro" panose="020B0506040000020004" pitchFamily="34" charset="0"/>
              </a:rPr>
              <a:t>per year</a:t>
            </a:r>
          </a:p>
          <a:p>
            <a:pPr algn="ctr">
              <a:lnSpc>
                <a:spcPts val="2400"/>
              </a:lnSpc>
            </a:pPr>
            <a:r>
              <a:rPr lang="en-US" sz="1600">
                <a:solidFill>
                  <a:schemeClr val="accent1"/>
                </a:solidFill>
                <a:latin typeface="EC Square Sans Pro" panose="020B0506040000020004" pitchFamily="34" charset="0"/>
              </a:rPr>
              <a:t>(2025 prices)</a:t>
            </a:r>
            <a:endParaRPr lang="en-IE" sz="1600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F763C-BB14-0049-1335-C515CD9E7CC9}"/>
              </a:ext>
            </a:extLst>
          </p:cNvPr>
          <p:cNvSpPr txBox="1"/>
          <p:nvPr/>
        </p:nvSpPr>
        <p:spPr>
          <a:xfrm>
            <a:off x="327851" y="6105837"/>
            <a:ext cx="339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latin typeface="EC Square Sans Pro Medium" panose="020B0500000000020004" pitchFamily="34" charset="0"/>
              </a:rPr>
              <a:t>ETIAS </a:t>
            </a:r>
            <a:r>
              <a:rPr lang="fr-BE" err="1">
                <a:latin typeface="EC Square Sans Pro Medium" panose="020B0500000000020004" pitchFamily="34" charset="0"/>
              </a:rPr>
              <a:t>fee</a:t>
            </a:r>
            <a:r>
              <a:rPr lang="fr-BE">
                <a:latin typeface="EC Square Sans Pro Medium" panose="020B0500000000020004" pitchFamily="34" charset="0"/>
              </a:rPr>
              <a:t> </a:t>
            </a:r>
            <a:r>
              <a:rPr lang="fr-BE" err="1">
                <a:latin typeface="EC Square Sans Pro Medium" panose="020B0500000000020004" pitchFamily="34" charset="0"/>
              </a:rPr>
              <a:t>generates</a:t>
            </a:r>
            <a:r>
              <a:rPr lang="fr-BE">
                <a:latin typeface="EC Square Sans Pro Medium" panose="020B0500000000020004" pitchFamily="34" charset="0"/>
              </a:rPr>
              <a:t> </a:t>
            </a:r>
            <a:r>
              <a:rPr lang="fr-BE" err="1">
                <a:latin typeface="EC Square Sans Pro Medium" panose="020B0500000000020004" pitchFamily="34" charset="0"/>
              </a:rPr>
              <a:t>additional</a:t>
            </a:r>
            <a:r>
              <a:rPr lang="fr-BE">
                <a:latin typeface="EC Square Sans Pro Medium" panose="020B0500000000020004" pitchFamily="34" charset="0"/>
              </a:rPr>
              <a:t> 0.3 billion</a:t>
            </a:r>
            <a:endParaRPr lang="en-IE"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29000"/>
            <a:ext cx="10515600" cy="1020337"/>
          </a:xfrm>
        </p:spPr>
        <p:txBody>
          <a:bodyPr/>
          <a:lstStyle/>
          <a:p>
            <a:r>
              <a:rPr lang="en-US" sz="8000">
                <a:solidFill>
                  <a:schemeClr val="bg1"/>
                </a:solidFill>
              </a:rPr>
              <a:t>THANK YOU</a:t>
            </a:r>
            <a:endParaRPr lang="en-GB" sz="8000">
              <a:solidFill>
                <a:schemeClr val="bg1"/>
              </a:solidFill>
            </a:endParaRPr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905552"/>
            <a:ext cx="894101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sz="120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sz="120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Slide xx: </a:t>
            </a:r>
            <a:r>
              <a:rPr lang="en-GB" sz="12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element concerned</a:t>
            </a: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, source: </a:t>
            </a:r>
            <a:r>
              <a:rPr lang="en-GB" sz="1200" b="0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e.g. Fotolia.com</a:t>
            </a: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; Slide xx: element concerned, source: e.g. iStock.com </a:t>
            </a:r>
            <a:endParaRPr sz="120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 anchor="ctr">
            <a:normAutofit/>
          </a:bodyPr>
          <a:lstStyle/>
          <a:p>
            <a:r>
              <a:rPr lang="en-US"/>
              <a:t>A smarter, sharper, larger EU budget</a:t>
            </a:r>
            <a:endParaRPr lang="en-IE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713D04-9F2F-0482-8403-241FC9167CB0}"/>
              </a:ext>
            </a:extLst>
          </p:cNvPr>
          <p:cNvGrpSpPr/>
          <p:nvPr/>
        </p:nvGrpSpPr>
        <p:grpSpPr>
          <a:xfrm>
            <a:off x="1023257" y="1765223"/>
            <a:ext cx="9728200" cy="3887296"/>
            <a:chOff x="838200" y="1993823"/>
            <a:chExt cx="9728200" cy="3887296"/>
          </a:xfrm>
        </p:grpSpPr>
        <p:sp>
          <p:nvSpPr>
            <p:cNvPr id="4" name="Flowchart: Manual Input 3">
              <a:extLst>
                <a:ext uri="{FF2B5EF4-FFF2-40B4-BE49-F238E27FC236}">
                  <a16:creationId xmlns:a16="http://schemas.microsoft.com/office/drawing/2014/main" id="{AAC02172-7E70-0C52-92E5-180E381879A0}"/>
                </a:ext>
              </a:extLst>
            </p:cNvPr>
            <p:cNvSpPr/>
            <p:nvPr/>
          </p:nvSpPr>
          <p:spPr>
            <a:xfrm>
              <a:off x="838200" y="1993823"/>
              <a:ext cx="9728200" cy="179889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BE0B0D8-07A5-EA7D-65C2-4E79D6F24BC2}"/>
                </a:ext>
              </a:extLst>
            </p:cNvPr>
            <p:cNvSpPr/>
            <p:nvPr/>
          </p:nvSpPr>
          <p:spPr>
            <a:xfrm>
              <a:off x="1401272" y="2838217"/>
              <a:ext cx="9007580" cy="30429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D33C6E7-4AA9-64CE-5B59-5EAECFF20880}"/>
                </a:ext>
              </a:extLst>
            </p:cNvPr>
            <p:cNvSpPr/>
            <p:nvPr/>
          </p:nvSpPr>
          <p:spPr>
            <a:xfrm>
              <a:off x="1048179" y="2594981"/>
              <a:ext cx="9254838" cy="31744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lvl="0" algn="ctr"/>
              <a:endParaRPr lang="en-GB"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6889F-6B1A-A414-9E37-EACAC556B91C}"/>
                </a:ext>
              </a:extLst>
            </p:cNvPr>
            <p:cNvSpPr/>
            <p:nvPr/>
          </p:nvSpPr>
          <p:spPr>
            <a:xfrm>
              <a:off x="2620421" y="2796529"/>
              <a:ext cx="7435339" cy="702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r>
                <a:rPr lang="en-GB" sz="1800" dirty="0">
                  <a:solidFill>
                    <a:schemeClr val="accent1"/>
                  </a:solidFill>
                  <a:latin typeface="EC Square Sans Pro Medium"/>
                </a:rPr>
                <a:t>EUR 2 trillion (1.26% EU GNI) to match Europe’s needs and ambition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031FC-1E64-E6DD-52A8-E8D973495B7A}"/>
                </a:ext>
              </a:extLst>
            </p:cNvPr>
            <p:cNvSpPr/>
            <p:nvPr/>
          </p:nvSpPr>
          <p:spPr>
            <a:xfrm>
              <a:off x="2620419" y="3766481"/>
              <a:ext cx="7435339" cy="703311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r>
                <a:rPr lang="en-US" sz="1800">
                  <a:solidFill>
                    <a:schemeClr val="accent1"/>
                  </a:solidFill>
                  <a:latin typeface="EC Square Sans Pro Medium"/>
                </a:rPr>
                <a:t>Results oriented, simpler for beneficiaries, more agile 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ABF7D-F694-84D9-FE0E-A9B076192CCF}"/>
                </a:ext>
              </a:extLst>
            </p:cNvPr>
            <p:cNvSpPr/>
            <p:nvPr/>
          </p:nvSpPr>
          <p:spPr>
            <a:xfrm>
              <a:off x="2620419" y="4737745"/>
              <a:ext cx="7435339" cy="70015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r>
                <a:rPr lang="en-US" sz="1800">
                  <a:solidFill>
                    <a:schemeClr val="accent1"/>
                  </a:solidFill>
                  <a:latin typeface="EC Square Sans Pro Medium"/>
                </a:rPr>
                <a:t>Focus on European priorities</a:t>
              </a:r>
              <a:endParaRPr lang="en-US" sz="1800">
                <a:solidFill>
                  <a:schemeClr val="accent1"/>
                </a:solidFill>
                <a:latin typeface="EC Square Sans Pro Medium" panose="020B05000000000200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8C92E98-132B-4B43-1E7D-70013010E38C}"/>
                </a:ext>
              </a:extLst>
            </p:cNvPr>
            <p:cNvGrpSpPr/>
            <p:nvPr/>
          </p:nvGrpSpPr>
          <p:grpSpPr>
            <a:xfrm>
              <a:off x="1241104" y="2796529"/>
              <a:ext cx="1268279" cy="695777"/>
              <a:chOff x="1241104" y="2796529"/>
              <a:chExt cx="1268279" cy="6957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40429C-8672-6992-B547-BF8E175D8F49}"/>
                  </a:ext>
                </a:extLst>
              </p:cNvPr>
              <p:cNvSpPr txBox="1"/>
              <p:nvPr/>
            </p:nvSpPr>
            <p:spPr>
              <a:xfrm>
                <a:off x="1241104" y="2838213"/>
                <a:ext cx="1268274" cy="612405"/>
              </a:xfrm>
              <a:prstGeom prst="rect">
                <a:avLst/>
              </a:prstGeom>
              <a:noFill/>
            </p:spPr>
            <p:txBody>
              <a:bodyPr wrap="square" lIns="0" rIns="0">
                <a:noAutofit/>
              </a:bodyPr>
              <a:lstStyle/>
              <a:p>
                <a:pPr lvl="0" algn="ctr"/>
                <a:r>
                  <a:rPr lang="en-GB" sz="1800" b="1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Larger in scale</a:t>
                </a:r>
              </a:p>
            </p:txBody>
          </p:sp>
          <p:sp>
            <p:nvSpPr>
              <p:cNvPr id="22" name="Left Bracket 21">
                <a:extLst>
                  <a:ext uri="{FF2B5EF4-FFF2-40B4-BE49-F238E27FC236}">
                    <a16:creationId xmlns:a16="http://schemas.microsoft.com/office/drawing/2014/main" id="{0C5F0730-6DB5-F91B-2053-350BFE181A3B}"/>
                  </a:ext>
                </a:extLst>
              </p:cNvPr>
              <p:cNvSpPr/>
              <p:nvPr/>
            </p:nvSpPr>
            <p:spPr>
              <a:xfrm rot="16200000">
                <a:off x="1778183" y="2761107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400"/>
              </a:p>
            </p:txBody>
          </p:sp>
          <p:sp>
            <p:nvSpPr>
              <p:cNvPr id="23" name="Left Bracket 22">
                <a:extLst>
                  <a:ext uri="{FF2B5EF4-FFF2-40B4-BE49-F238E27FC236}">
                    <a16:creationId xmlns:a16="http://schemas.microsoft.com/office/drawing/2014/main" id="{D133CDD3-37F2-3651-630E-9496C49D8E7C}"/>
                  </a:ext>
                </a:extLst>
              </p:cNvPr>
              <p:cNvSpPr/>
              <p:nvPr/>
            </p:nvSpPr>
            <p:spPr>
              <a:xfrm rot="5400000">
                <a:off x="1778178" y="2259455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4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9ED3E4-8ACD-D24D-CAFF-59E54657B071}"/>
                </a:ext>
              </a:extLst>
            </p:cNvPr>
            <p:cNvGrpSpPr/>
            <p:nvPr/>
          </p:nvGrpSpPr>
          <p:grpSpPr>
            <a:xfrm>
              <a:off x="1241099" y="3753985"/>
              <a:ext cx="1268279" cy="695777"/>
              <a:chOff x="1241104" y="2796529"/>
              <a:chExt cx="1268279" cy="69577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C93E67-A747-B942-8354-EE701DAA801D}"/>
                  </a:ext>
                </a:extLst>
              </p:cNvPr>
              <p:cNvSpPr txBox="1"/>
              <p:nvPr/>
            </p:nvSpPr>
            <p:spPr>
              <a:xfrm>
                <a:off x="1241104" y="2838213"/>
                <a:ext cx="1268274" cy="612405"/>
              </a:xfrm>
              <a:prstGeom prst="rect">
                <a:avLst/>
              </a:prstGeom>
              <a:noFill/>
            </p:spPr>
            <p:txBody>
              <a:bodyPr wrap="square" lIns="0" rIns="0">
                <a:noAutofit/>
              </a:bodyPr>
              <a:lstStyle/>
              <a:p>
                <a:pPr lvl="0" algn="ctr"/>
                <a:r>
                  <a:rPr lang="en-GB" sz="1800" b="1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Smarter in design</a:t>
                </a:r>
              </a:p>
            </p:txBody>
          </p:sp>
          <p:sp>
            <p:nvSpPr>
              <p:cNvPr id="37" name="Left Bracket 36">
                <a:extLst>
                  <a:ext uri="{FF2B5EF4-FFF2-40B4-BE49-F238E27FC236}">
                    <a16:creationId xmlns:a16="http://schemas.microsoft.com/office/drawing/2014/main" id="{C8FEFC5C-94A8-2723-1667-24C838D4F9E7}"/>
                  </a:ext>
                </a:extLst>
              </p:cNvPr>
              <p:cNvSpPr/>
              <p:nvPr/>
            </p:nvSpPr>
            <p:spPr>
              <a:xfrm rot="16200000">
                <a:off x="1778183" y="2761107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400"/>
              </a:p>
            </p:txBody>
          </p:sp>
          <p:sp>
            <p:nvSpPr>
              <p:cNvPr id="38" name="Left Bracket 37">
                <a:extLst>
                  <a:ext uri="{FF2B5EF4-FFF2-40B4-BE49-F238E27FC236}">
                    <a16:creationId xmlns:a16="http://schemas.microsoft.com/office/drawing/2014/main" id="{6A933410-1A6A-DD97-B0A9-17F51F01D6B3}"/>
                  </a:ext>
                </a:extLst>
              </p:cNvPr>
              <p:cNvSpPr/>
              <p:nvPr/>
            </p:nvSpPr>
            <p:spPr>
              <a:xfrm rot="5400000">
                <a:off x="1778178" y="2259455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4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80461CC-1D12-B04D-A224-0D6A2F31946C}"/>
                </a:ext>
              </a:extLst>
            </p:cNvPr>
            <p:cNvGrpSpPr/>
            <p:nvPr/>
          </p:nvGrpSpPr>
          <p:grpSpPr>
            <a:xfrm>
              <a:off x="1254843" y="4711441"/>
              <a:ext cx="1268279" cy="695777"/>
              <a:chOff x="1241104" y="2796529"/>
              <a:chExt cx="1268279" cy="69577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EF94D9-B55C-FD6D-9643-E5F0B583F944}"/>
                  </a:ext>
                </a:extLst>
              </p:cNvPr>
              <p:cNvSpPr txBox="1"/>
              <p:nvPr/>
            </p:nvSpPr>
            <p:spPr>
              <a:xfrm>
                <a:off x="1241104" y="2838213"/>
                <a:ext cx="1268274" cy="612405"/>
              </a:xfrm>
              <a:prstGeom prst="rect">
                <a:avLst/>
              </a:prstGeom>
              <a:noFill/>
            </p:spPr>
            <p:txBody>
              <a:bodyPr wrap="square" lIns="0" rIns="0">
                <a:noAutofit/>
              </a:bodyPr>
              <a:lstStyle/>
              <a:p>
                <a:pPr lvl="0" algn="ctr"/>
                <a:r>
                  <a:rPr lang="en-GB" sz="1800" b="1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Sharper in priorities</a:t>
                </a:r>
              </a:p>
            </p:txBody>
          </p:sp>
          <p:sp>
            <p:nvSpPr>
              <p:cNvPr id="41" name="Left Bracket 40">
                <a:extLst>
                  <a:ext uri="{FF2B5EF4-FFF2-40B4-BE49-F238E27FC236}">
                    <a16:creationId xmlns:a16="http://schemas.microsoft.com/office/drawing/2014/main" id="{1A0EBB53-FA60-F266-1655-57A093704B1F}"/>
                  </a:ext>
                </a:extLst>
              </p:cNvPr>
              <p:cNvSpPr/>
              <p:nvPr/>
            </p:nvSpPr>
            <p:spPr>
              <a:xfrm rot="16200000">
                <a:off x="1778183" y="2761107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400"/>
              </a:p>
            </p:txBody>
          </p:sp>
          <p:sp>
            <p:nvSpPr>
              <p:cNvPr id="42" name="Left Bracket 41">
                <a:extLst>
                  <a:ext uri="{FF2B5EF4-FFF2-40B4-BE49-F238E27FC236}">
                    <a16:creationId xmlns:a16="http://schemas.microsoft.com/office/drawing/2014/main" id="{8DA5610F-D16F-84E3-57CE-CAE66CECB5D9}"/>
                  </a:ext>
                </a:extLst>
              </p:cNvPr>
              <p:cNvSpPr/>
              <p:nvPr/>
            </p:nvSpPr>
            <p:spPr>
              <a:xfrm rot="5400000">
                <a:off x="1778178" y="2259455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240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475EA-2129-ED36-2FFB-BEF256741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13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536D3-F9CB-3DAF-D998-B6497D13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DF55-6748-683E-D4A6-D8026E5E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An ambitious EU budget for an ambitious Europe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1D8F-883E-98D6-4E6A-EFA4D589F96D}"/>
              </a:ext>
            </a:extLst>
          </p:cNvPr>
          <p:cNvSpPr txBox="1"/>
          <p:nvPr/>
        </p:nvSpPr>
        <p:spPr>
          <a:xfrm>
            <a:off x="838199" y="6031209"/>
            <a:ext cx="10319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EC Square Sans Pro" panose="020B0506040000020004" pitchFamily="34" charset="0"/>
              </a:rPr>
              <a:t>Commitment appropriations are based of adopted Multiannual Financial Frameworks (including European Union Solidarity Fund and European Aid Reserve.</a:t>
            </a:r>
          </a:p>
          <a:p>
            <a:r>
              <a:rPr lang="en-US" sz="1200">
                <a:latin typeface="EC Square Sans Pro" panose="020B0506040000020004" pitchFamily="34" charset="0"/>
              </a:rPr>
              <a:t>Gross National Income amounts are based on the first Technical Adjustments of the respective Multiannual Financial Framework.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51059-A583-5822-CE66-6FCD3E078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3</a:t>
            </a:fld>
            <a:endParaRPr lang="en-I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5263FB-D91E-4AD6-AC4C-DD72521A7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726495"/>
              </p:ext>
            </p:extLst>
          </p:nvPr>
        </p:nvGraphicFramePr>
        <p:xfrm>
          <a:off x="740227" y="1536193"/>
          <a:ext cx="10488605" cy="449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67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D41CBBD-C77D-CE21-6242-3A6EF201E3AA}"/>
              </a:ext>
            </a:extLst>
          </p:cNvPr>
          <p:cNvSpPr/>
          <p:nvPr/>
        </p:nvSpPr>
        <p:spPr>
          <a:xfrm>
            <a:off x="0" y="2638763"/>
            <a:ext cx="7152691" cy="1930428"/>
          </a:xfrm>
          <a:prstGeom prst="rect">
            <a:avLst/>
          </a:prstGeom>
          <a:gradFill flip="none" rotWithShape="1">
            <a:gsLst>
              <a:gs pos="0">
                <a:srgbClr val="E1EBFF"/>
              </a:gs>
              <a:gs pos="50000">
                <a:srgbClr val="E1EB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00893-5113-C4B9-E1BF-C4B705EC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15" y="382048"/>
            <a:ext cx="10885714" cy="816904"/>
          </a:xfrm>
        </p:spPr>
        <p:txBody>
          <a:bodyPr/>
          <a:lstStyle/>
          <a:p>
            <a:r>
              <a:rPr lang="en-GB"/>
              <a:t>Smarter in design </a:t>
            </a:r>
            <a:endParaRPr lang="en-IE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2D85-F831-A636-C436-2872E9E9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54" y="2758840"/>
            <a:ext cx="4299857" cy="1612267"/>
          </a:xfrm>
        </p:spPr>
        <p:txBody>
          <a:bodyPr/>
          <a:lstStyle/>
          <a:p>
            <a:pPr marL="283845" lvl="1" indent="-283845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solidFill>
                  <a:schemeClr val="accent1"/>
                </a:solidFill>
                <a:latin typeface="EC Square Sans Pro" panose="020B0506040000020004" pitchFamily="34" charset="0"/>
              </a:rPr>
              <a:t>From 52 to </a:t>
            </a:r>
            <a:r>
              <a:rPr lang="en-US" sz="2000" b="1">
                <a:solidFill>
                  <a:schemeClr val="accent1"/>
                </a:solidFill>
                <a:latin typeface="EC Square Sans Pro" panose="020B0506040000020004" pitchFamily="34" charset="0"/>
              </a:rPr>
              <a:t>16 </a:t>
            </a:r>
            <a:r>
              <a:rPr lang="en-GB" sz="2000" b="1">
                <a:solidFill>
                  <a:schemeClr val="accent1"/>
                </a:solidFill>
                <a:latin typeface="EC Square Sans Pro" panose="020B0506040000020004" pitchFamily="34" charset="0"/>
              </a:rPr>
              <a:t>programmes</a:t>
            </a:r>
          </a:p>
          <a:p>
            <a:pPr marL="283845" lvl="1" indent="-283845">
              <a:spcBef>
                <a:spcPts val="0"/>
              </a:spcBef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EC Square Sans Pro" panose="020B0506040000020004" pitchFamily="34" charset="0"/>
              </a:rPr>
              <a:t>Simpler</a:t>
            </a:r>
            <a:r>
              <a:rPr lang="en-US" sz="2000">
                <a:solidFill>
                  <a:schemeClr val="accent1"/>
                </a:solidFill>
                <a:latin typeface="EC Square Sans Pro" panose="020B0506040000020004" pitchFamily="34" charset="0"/>
              </a:rPr>
              <a:t> for beneficiaries</a:t>
            </a:r>
          </a:p>
          <a:p>
            <a:pPr marL="283845" lvl="1" indent="-283845">
              <a:spcBef>
                <a:spcPts val="0"/>
              </a:spcBef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EC Square Sans Pro" panose="020B0506040000020004" pitchFamily="34" charset="0"/>
              </a:rPr>
              <a:t>Results</a:t>
            </a:r>
            <a:r>
              <a:rPr lang="en-US" sz="2000">
                <a:solidFill>
                  <a:schemeClr val="accent1"/>
                </a:solidFill>
                <a:latin typeface="EC Square Sans Pro" panose="020B0506040000020004" pitchFamily="34" charset="0"/>
              </a:rPr>
              <a:t> oriented</a:t>
            </a:r>
          </a:p>
          <a:p>
            <a:pPr marL="283845" lvl="1" indent="-283845"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solidFill>
                  <a:schemeClr val="accent1"/>
                </a:solidFill>
                <a:latin typeface="EC Square Sans Pro" panose="020B0506040000020004" pitchFamily="34" charset="0"/>
              </a:rPr>
              <a:t>More </a:t>
            </a:r>
            <a:r>
              <a:rPr lang="en-US" sz="2000" b="1">
                <a:solidFill>
                  <a:schemeClr val="accent1"/>
                </a:solidFill>
                <a:latin typeface="EC Square Sans Pro" panose="020B0506040000020004" pitchFamily="34" charset="0"/>
              </a:rPr>
              <a:t>agile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B12A72-2B04-D7EB-4296-50F011832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04487"/>
              </p:ext>
            </p:extLst>
          </p:nvPr>
        </p:nvGraphicFramePr>
        <p:xfrm>
          <a:off x="4380663" y="1049741"/>
          <a:ext cx="6690148" cy="500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776BD14-7D88-65A2-0D72-3E99C2D4FC3D}"/>
              </a:ext>
            </a:extLst>
          </p:cNvPr>
          <p:cNvSpPr/>
          <p:nvPr/>
        </p:nvSpPr>
        <p:spPr>
          <a:xfrm>
            <a:off x="6343249" y="2132546"/>
            <a:ext cx="2764976" cy="2764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dist="38100" dir="8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EC Square Sans Pro"/>
              </a:rPr>
              <a:t>Total </a:t>
            </a:r>
          </a:p>
          <a:p>
            <a:pPr algn="ctr"/>
            <a:r>
              <a:rPr lang="en-US" sz="2400" b="1">
                <a:solidFill>
                  <a:schemeClr val="accent1"/>
                </a:solidFill>
                <a:latin typeface="EC Square Sans Pro"/>
              </a:rPr>
              <a:t>EUR 2 trillion</a:t>
            </a:r>
            <a:endParaRPr lang="en-IE" sz="2400" b="1">
              <a:solidFill>
                <a:schemeClr val="accent1"/>
              </a:solidFill>
              <a:latin typeface="EC Squar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966D2-F564-10FD-B9A2-473E627B6861}"/>
              </a:ext>
            </a:extLst>
          </p:cNvPr>
          <p:cNvSpPr txBox="1"/>
          <p:nvPr/>
        </p:nvSpPr>
        <p:spPr>
          <a:xfrm>
            <a:off x="735358" y="5182610"/>
            <a:ext cx="261906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latin typeface="EC Square Sans Pro"/>
              </a:rPr>
              <a:t>(*) CEF, Civil protection and health, Single Market </a:t>
            </a:r>
            <a:r>
              <a:rPr lang="en-US" sz="1200" err="1">
                <a:latin typeface="EC Square Sans Pro"/>
              </a:rPr>
              <a:t>Programme</a:t>
            </a:r>
            <a:r>
              <a:rPr lang="en-US" sz="1200">
                <a:latin typeface="EC Square Sans Pro"/>
              </a:rPr>
              <a:t>, Euratom Research &amp; Training, CFSP, Justice, Nuclear Decommissioning, OCT, Pericles.</a:t>
            </a:r>
            <a:endParaRPr lang="en-GB" sz="1200">
              <a:latin typeface="EC Square Sans Pro"/>
            </a:endParaRPr>
          </a:p>
          <a:p>
            <a:r>
              <a:rPr lang="en-GB" sz="1200">
                <a:latin typeface="EC Square Sans Pro"/>
              </a:rPr>
              <a:t>Excludes </a:t>
            </a:r>
            <a:r>
              <a:rPr lang="en-GB" sz="1200" err="1">
                <a:latin typeface="EC Square Sans Pro"/>
              </a:rPr>
              <a:t>NextGenerationEU</a:t>
            </a:r>
            <a:r>
              <a:rPr lang="en-GB" sz="1200">
                <a:latin typeface="EC Square Sans Pro"/>
              </a:rPr>
              <a:t> repayment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84D158D-F237-24CD-F809-CBF9564F5DA4}"/>
              </a:ext>
            </a:extLst>
          </p:cNvPr>
          <p:cNvSpPr txBox="1"/>
          <p:nvPr/>
        </p:nvSpPr>
        <p:spPr>
          <a:xfrm>
            <a:off x="735358" y="6446278"/>
            <a:ext cx="2759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>
                <a:effectLst/>
                <a:latin typeface="EC Square Sans Pro" panose="020B0506040000020004" pitchFamily="34" charset="0"/>
              </a:rPr>
              <a:t>All amounts in EUR, current prices</a:t>
            </a:r>
            <a:endParaRPr lang="en-IE" sz="1050" i="1">
              <a:latin typeface="EC Square Sans Pro" panose="020B05060400000200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C68D291-2F70-C717-C838-BBDD377FDF2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27770" y="1838354"/>
            <a:ext cx="685053" cy="318404"/>
          </a:xfrm>
          <a:prstGeom prst="bentConnector3">
            <a:avLst>
              <a:gd name="adj1" fmla="val 99998"/>
            </a:avLst>
          </a:prstGeom>
          <a:ln w="28575"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21C257-467F-408C-30D4-EAE5EDF4EA55}"/>
              </a:ext>
            </a:extLst>
          </p:cNvPr>
          <p:cNvSpPr txBox="1"/>
          <p:nvPr/>
        </p:nvSpPr>
        <p:spPr>
          <a:xfrm>
            <a:off x="3252223" y="1418262"/>
            <a:ext cx="2522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>
                <a:latin typeface="EC Square Sans Pro Medium" panose="020B0500000000020004" pitchFamily="34" charset="0"/>
              </a:rPr>
              <a:t>National and Regional Partnership Plans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13CE7F0-A763-70BC-0309-007FA87D03E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12383" y="1876455"/>
            <a:ext cx="685053" cy="318404"/>
          </a:xfrm>
          <a:prstGeom prst="bentConnector3">
            <a:avLst>
              <a:gd name="adj1" fmla="val 99998"/>
            </a:avLst>
          </a:prstGeom>
          <a:ln w="285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389DF9-0EA7-D8E9-45AF-A5C61D0CD28F}"/>
              </a:ext>
            </a:extLst>
          </p:cNvPr>
          <p:cNvSpPr txBox="1"/>
          <p:nvPr/>
        </p:nvSpPr>
        <p:spPr>
          <a:xfrm>
            <a:off x="9332221" y="1196635"/>
            <a:ext cx="26595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EC Square Sans Pro Medium" panose="020B0500000000020004" pitchFamily="34" charset="0"/>
              </a:rPr>
              <a:t>European Competitiveness Fund</a:t>
            </a:r>
          </a:p>
          <a:p>
            <a:r>
              <a:rPr lang="en-US" i="1" dirty="0">
                <a:latin typeface="EC Square Sans Pro Medium" panose="020B0500000000020004" pitchFamily="34" charset="0"/>
              </a:rPr>
              <a:t>(incl. Horizon Europe and Innovation Fund)</a:t>
            </a:r>
            <a:endParaRPr lang="en-US" sz="1800" dirty="0">
              <a:latin typeface="EC Square Sans Pro Medium" panose="020B050000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623DF-C9B5-9ABF-2EBE-06BF4E9B0603}"/>
              </a:ext>
            </a:extLst>
          </p:cNvPr>
          <p:cNvSpPr txBox="1"/>
          <p:nvPr/>
        </p:nvSpPr>
        <p:spPr>
          <a:xfrm>
            <a:off x="9016809" y="5365881"/>
            <a:ext cx="123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EC Square Sans Pro Medium" panose="020B0500000000020004" pitchFamily="34" charset="0"/>
              </a:rPr>
              <a:t>Other (*)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E224ED5-A716-04B2-3671-FE1200E2398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024408" y="5281076"/>
            <a:ext cx="992401" cy="269471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543080-FDDD-3E50-60A4-5D5AAC75BA02}"/>
              </a:ext>
            </a:extLst>
          </p:cNvPr>
          <p:cNvSpPr txBox="1"/>
          <p:nvPr/>
        </p:nvSpPr>
        <p:spPr>
          <a:xfrm>
            <a:off x="10086882" y="3455173"/>
            <a:ext cx="1094566" cy="58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800">
                <a:latin typeface="EC Square Sans Pro Medium" panose="020B0500000000020004" pitchFamily="34" charset="0"/>
              </a:rPr>
              <a:t>Global Europe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5D4F71-2ED8-9649-7DA2-28DB805F7207}"/>
              </a:ext>
            </a:extLst>
          </p:cNvPr>
          <p:cNvSpPr txBox="1"/>
          <p:nvPr/>
        </p:nvSpPr>
        <p:spPr>
          <a:xfrm>
            <a:off x="10025062" y="2499819"/>
            <a:ext cx="1273883" cy="5863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800">
                <a:latin typeface="EC Square Sans Pro Medium"/>
              </a:rPr>
              <a:t>Erasmus+ &amp; </a:t>
            </a:r>
            <a:r>
              <a:rPr lang="en-US" sz="1800" err="1">
                <a:latin typeface="EC Square Sans Pro Medium"/>
              </a:rPr>
              <a:t>AgoraEU</a:t>
            </a:r>
            <a:endParaRPr lang="en-US" sz="1800">
              <a:latin typeface="EC Square Sans Pro Medium" panose="020B05000000000200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5F8AE6-035B-7833-7454-2965C56C431C}"/>
              </a:ext>
            </a:extLst>
          </p:cNvPr>
          <p:cNvCxnSpPr>
            <a:cxnSpLocks/>
          </p:cNvCxnSpPr>
          <p:nvPr/>
        </p:nvCxnSpPr>
        <p:spPr>
          <a:xfrm flipV="1">
            <a:off x="9620607" y="2793008"/>
            <a:ext cx="324000" cy="20761"/>
          </a:xfrm>
          <a:prstGeom prst="straightConnector1">
            <a:avLst/>
          </a:prstGeom>
          <a:ln w="285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A3328C-F518-3738-9A03-0F26B29BD911}"/>
              </a:ext>
            </a:extLst>
          </p:cNvPr>
          <p:cNvCxnSpPr>
            <a:cxnSpLocks/>
          </p:cNvCxnSpPr>
          <p:nvPr/>
        </p:nvCxnSpPr>
        <p:spPr>
          <a:xfrm>
            <a:off x="9633943" y="3778333"/>
            <a:ext cx="394464" cy="0"/>
          </a:xfrm>
          <a:prstGeom prst="straightConnector1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3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2273986-56D8-00B7-7A38-E3DA27AE3014}"/>
              </a:ext>
            </a:extLst>
          </p:cNvPr>
          <p:cNvSpPr/>
          <p:nvPr/>
        </p:nvSpPr>
        <p:spPr>
          <a:xfrm>
            <a:off x="10572758" y="5865535"/>
            <a:ext cx="1534886" cy="83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Headings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AC59A7-C8E7-A4D8-9905-75487D1B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1"/>
            <a:ext cx="10515600" cy="816905"/>
          </a:xfrm>
        </p:spPr>
        <p:txBody>
          <a:bodyPr vert="horz" lIns="144000" tIns="144000" rIns="144000" bIns="14400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A 7-year MFF: </a:t>
            </a:r>
            <a:r>
              <a:rPr lang="fr-BE" b="1" dirty="0">
                <a:solidFill>
                  <a:schemeClr val="accent1"/>
                </a:solidFill>
              </a:rPr>
              <a:t>2028-2034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From</a:t>
            </a:r>
            <a:r>
              <a:rPr lang="fr-BE" dirty="0"/>
              <a:t> 7 to </a:t>
            </a:r>
            <a:r>
              <a:rPr lang="fr-BE" b="1" dirty="0">
                <a:solidFill>
                  <a:schemeClr val="accent1"/>
                </a:solidFill>
              </a:rPr>
              <a:t>4 </a:t>
            </a:r>
            <a:r>
              <a:rPr lang="fr-BE" b="1" dirty="0" err="1">
                <a:solidFill>
                  <a:schemeClr val="accent1"/>
                </a:solidFill>
              </a:rPr>
              <a:t>headings</a:t>
            </a:r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A5B668-5E3F-8E18-C754-3C17A43D402C}"/>
              </a:ext>
            </a:extLst>
          </p:cNvPr>
          <p:cNvGrpSpPr/>
          <p:nvPr/>
        </p:nvGrpSpPr>
        <p:grpSpPr>
          <a:xfrm>
            <a:off x="670907" y="2737710"/>
            <a:ext cx="5446865" cy="1201134"/>
            <a:chOff x="1803022" y="3462142"/>
            <a:chExt cx="5653692" cy="12011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A5DFE4-1605-F646-FEBE-1BC0CCB20B8F}"/>
                </a:ext>
              </a:extLst>
            </p:cNvPr>
            <p:cNvSpPr/>
            <p:nvPr/>
          </p:nvSpPr>
          <p:spPr>
            <a:xfrm>
              <a:off x="1934634" y="3579260"/>
              <a:ext cx="5522080" cy="108401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5CF47A6-B41E-F442-0C66-814F15C8AA54}"/>
                </a:ext>
              </a:extLst>
            </p:cNvPr>
            <p:cNvSpPr/>
            <p:nvPr/>
          </p:nvSpPr>
          <p:spPr>
            <a:xfrm>
              <a:off x="1826987" y="3492428"/>
              <a:ext cx="5522080" cy="10840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lvl="0" algn="ctr"/>
              <a:endParaRPr lang="en-GB"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0DF2B8-F2A9-3FDC-C38C-55C8AB87292F}"/>
                </a:ext>
              </a:extLst>
            </p:cNvPr>
            <p:cNvSpPr/>
            <p:nvPr/>
          </p:nvSpPr>
          <p:spPr>
            <a:xfrm>
              <a:off x="1803022" y="3911332"/>
              <a:ext cx="5427511" cy="612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National and regional partnership plans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Repayment of NextGenerationEU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0CE86E-C3DF-F533-B0A9-D5A15CDC222D}"/>
                </a:ext>
              </a:extLst>
            </p:cNvPr>
            <p:cNvSpPr txBox="1"/>
            <p:nvPr/>
          </p:nvSpPr>
          <p:spPr>
            <a:xfrm>
              <a:off x="1833033" y="3462142"/>
              <a:ext cx="539750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fr-BE" sz="1600" b="1">
                  <a:solidFill>
                    <a:schemeClr val="bg1"/>
                  </a:solidFill>
                  <a:latin typeface="EC Square Sans Pro" panose="020B0506040000020004" pitchFamily="34" charset="0"/>
                </a:rPr>
                <a:t>1. EUROPE’S SOCIAL MODEL AND QUALITY OF LIFE</a:t>
              </a:r>
              <a:endParaRPr lang="en-GB" sz="1600" b="1">
                <a:solidFill>
                  <a:schemeClr val="bg1"/>
                </a:solidFill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DC3568-77C5-3414-322B-6E82A7555438}"/>
              </a:ext>
            </a:extLst>
          </p:cNvPr>
          <p:cNvGrpSpPr/>
          <p:nvPr/>
        </p:nvGrpSpPr>
        <p:grpSpPr>
          <a:xfrm>
            <a:off x="670907" y="4270916"/>
            <a:ext cx="5446865" cy="1727682"/>
            <a:chOff x="246364" y="4462940"/>
            <a:chExt cx="5446865" cy="17276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8E1FCBF-5DB9-6D49-2301-72A5BD037955}"/>
                </a:ext>
              </a:extLst>
            </p:cNvPr>
            <p:cNvSpPr/>
            <p:nvPr/>
          </p:nvSpPr>
          <p:spPr>
            <a:xfrm>
              <a:off x="373161" y="4565180"/>
              <a:ext cx="5320068" cy="162544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DD2D4F7-B5D6-021D-FCBE-1717300451E2}"/>
                </a:ext>
              </a:extLst>
            </p:cNvPr>
            <p:cNvSpPr/>
            <p:nvPr/>
          </p:nvSpPr>
          <p:spPr>
            <a:xfrm>
              <a:off x="269452" y="4462940"/>
              <a:ext cx="5320068" cy="16408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lvl="0" algn="ctr"/>
              <a:endParaRPr lang="en-GB"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08AE480-F026-ED15-FAAE-4F362E79D1DB}"/>
                </a:ext>
              </a:extLst>
            </p:cNvPr>
            <p:cNvSpPr/>
            <p:nvPr/>
          </p:nvSpPr>
          <p:spPr>
            <a:xfrm>
              <a:off x="246364" y="4912130"/>
              <a:ext cx="5228958" cy="108329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Global Europe Instrument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Common Foreign and Security Policy, Overseas countries and Territories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64BCFC-8AD1-76B3-7C94-8DA8BB9AFF11}"/>
                </a:ext>
              </a:extLst>
            </p:cNvPr>
            <p:cNvSpPr txBox="1"/>
            <p:nvPr/>
          </p:nvSpPr>
          <p:spPr>
            <a:xfrm>
              <a:off x="275277" y="4462940"/>
              <a:ext cx="5200045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fr-BE" sz="1600" b="1">
                  <a:solidFill>
                    <a:schemeClr val="bg1"/>
                  </a:solidFill>
                  <a:latin typeface="EC Square Sans Pro" panose="020B0506040000020004" pitchFamily="34" charset="0"/>
                </a:rPr>
                <a:t>3. GLOBAL EUROPE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23CBB1-E72C-0E16-BFD5-99D96A4E7CB2}"/>
              </a:ext>
            </a:extLst>
          </p:cNvPr>
          <p:cNvGrpSpPr/>
          <p:nvPr/>
        </p:nvGrpSpPr>
        <p:grpSpPr>
          <a:xfrm>
            <a:off x="6331478" y="2737710"/>
            <a:ext cx="5446865" cy="2517152"/>
            <a:chOff x="1803022" y="3462142"/>
            <a:chExt cx="5653692" cy="251715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709F3BC-290E-582D-0763-BF1E28428AFE}"/>
                </a:ext>
              </a:extLst>
            </p:cNvPr>
            <p:cNvSpPr/>
            <p:nvPr/>
          </p:nvSpPr>
          <p:spPr>
            <a:xfrm>
              <a:off x="1934634" y="3579260"/>
              <a:ext cx="5522080" cy="240003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04FA8FF-EC58-52C5-6504-87EE4E5E891A}"/>
                </a:ext>
              </a:extLst>
            </p:cNvPr>
            <p:cNvSpPr/>
            <p:nvPr/>
          </p:nvSpPr>
          <p:spPr>
            <a:xfrm>
              <a:off x="1826987" y="3492428"/>
              <a:ext cx="5522080" cy="23716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lvl="0" algn="ctr"/>
              <a:endParaRPr lang="en-GB"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B169144-0C6A-53DA-3048-0F0595491AEA}"/>
                </a:ext>
              </a:extLst>
            </p:cNvPr>
            <p:cNvSpPr/>
            <p:nvPr/>
          </p:nvSpPr>
          <p:spPr>
            <a:xfrm>
              <a:off x="1803022" y="3911332"/>
              <a:ext cx="5427511" cy="1821754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750" dirty="0">
                  <a:solidFill>
                    <a:schemeClr val="accent1"/>
                  </a:solidFill>
                  <a:latin typeface="EC Square Sans Pro Medium"/>
                </a:rPr>
                <a:t>European Competitiveness Fund including Horizon Europe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750" dirty="0">
                  <a:solidFill>
                    <a:schemeClr val="accent1"/>
                  </a:solidFill>
                  <a:latin typeface="EC Square Sans Pro Medium"/>
                </a:rPr>
                <a:t>Erasmus+; </a:t>
              </a:r>
              <a:r>
                <a:rPr lang="en-US" sz="1750" dirty="0" err="1">
                  <a:solidFill>
                    <a:schemeClr val="accent1"/>
                  </a:solidFill>
                  <a:latin typeface="EC Square Sans Pro Medium"/>
                </a:rPr>
                <a:t>AgoraEU</a:t>
              </a:r>
              <a:r>
                <a:rPr lang="en-US" sz="1750" dirty="0">
                  <a:solidFill>
                    <a:schemeClr val="accent1"/>
                  </a:solidFill>
                  <a:latin typeface="EC Square Sans Pro Medium"/>
                </a:rPr>
                <a:t>; Justice; Union Civil Protection Mechanism &amp; Health Response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750" dirty="0">
                  <a:solidFill>
                    <a:schemeClr val="accent1"/>
                  </a:solidFill>
                  <a:latin typeface="EC Square Sans Pro Medium"/>
                </a:rPr>
                <a:t>Connecting Europe Facility; Single Market </a:t>
              </a:r>
              <a:r>
                <a:rPr lang="en-US" sz="1750" dirty="0" err="1">
                  <a:solidFill>
                    <a:schemeClr val="accent1"/>
                  </a:solidFill>
                  <a:latin typeface="EC Square Sans Pro Medium"/>
                </a:rPr>
                <a:t>Programme</a:t>
              </a:r>
              <a:r>
                <a:rPr lang="en-US" sz="1750" dirty="0">
                  <a:solidFill>
                    <a:schemeClr val="accent1"/>
                  </a:solidFill>
                  <a:latin typeface="EC Square Sans Pro Medium"/>
                </a:rPr>
                <a:t>; Euratom/ITER; Nuclear decommissioning; Pericles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F947DC-97FD-A473-914A-BED66A6B4834}"/>
                </a:ext>
              </a:extLst>
            </p:cNvPr>
            <p:cNvSpPr txBox="1"/>
            <p:nvPr/>
          </p:nvSpPr>
          <p:spPr>
            <a:xfrm>
              <a:off x="1833033" y="3462142"/>
              <a:ext cx="539750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1600" b="1">
                  <a:solidFill>
                    <a:schemeClr val="bg1"/>
                  </a:solidFill>
                  <a:latin typeface="EC Square Sans Pro" panose="020B0506040000020004" pitchFamily="34" charset="0"/>
                </a:rPr>
                <a:t>2. COMPETITIVENESS, PROSPERITY AND SECURITY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7A6CEA-EE47-BEF7-7210-DD2DDD9796B2}"/>
              </a:ext>
            </a:extLst>
          </p:cNvPr>
          <p:cNvGrpSpPr/>
          <p:nvPr/>
        </p:nvGrpSpPr>
        <p:grpSpPr>
          <a:xfrm>
            <a:off x="6333563" y="5446554"/>
            <a:ext cx="5423777" cy="569763"/>
            <a:chOff x="1826987" y="3462142"/>
            <a:chExt cx="5629727" cy="569763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2606014-AC7C-3CAE-E2ED-B03C42E9DBF0}"/>
                </a:ext>
              </a:extLst>
            </p:cNvPr>
            <p:cNvSpPr/>
            <p:nvPr/>
          </p:nvSpPr>
          <p:spPr>
            <a:xfrm>
              <a:off x="1934634" y="3492428"/>
              <a:ext cx="5522080" cy="53947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9193E72-2260-28B0-46A8-F84646518455}"/>
                </a:ext>
              </a:extLst>
            </p:cNvPr>
            <p:cNvSpPr/>
            <p:nvPr/>
          </p:nvSpPr>
          <p:spPr>
            <a:xfrm>
              <a:off x="1826987" y="3492428"/>
              <a:ext cx="5522080" cy="41890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lvl="0" algn="ctr"/>
              <a:endParaRPr lang="en-GB"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0EEFE5-4664-37C5-3593-8DF5A7D86502}"/>
                </a:ext>
              </a:extLst>
            </p:cNvPr>
            <p:cNvSpPr txBox="1"/>
            <p:nvPr/>
          </p:nvSpPr>
          <p:spPr>
            <a:xfrm>
              <a:off x="1833033" y="3462142"/>
              <a:ext cx="539750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fr-BE" sz="1600" b="1">
                  <a:solidFill>
                    <a:schemeClr val="bg1"/>
                  </a:solidFill>
                  <a:latin typeface="EC Square Sans Pro" panose="020B0506040000020004" pitchFamily="34" charset="0"/>
                </a:rPr>
                <a:t>4. ADMINISTRATION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8F277-F422-4E81-C15D-6CEAE7228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967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6108FFC-5D7A-F877-A876-814ADDA37CFD}"/>
              </a:ext>
            </a:extLst>
          </p:cNvPr>
          <p:cNvSpPr/>
          <p:nvPr/>
        </p:nvSpPr>
        <p:spPr>
          <a:xfrm>
            <a:off x="802101" y="1743075"/>
            <a:ext cx="4700370" cy="4346440"/>
          </a:xfrm>
          <a:prstGeom prst="rect">
            <a:avLst/>
          </a:prstGeom>
          <a:solidFill>
            <a:srgbClr val="E1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1DCB0-0960-2690-3D64-EE1BA7ABD9A2}"/>
              </a:ext>
            </a:extLst>
          </p:cNvPr>
          <p:cNvSpPr/>
          <p:nvPr/>
        </p:nvSpPr>
        <p:spPr>
          <a:xfrm>
            <a:off x="10541000" y="5545846"/>
            <a:ext cx="1384300" cy="112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C0F24-1135-A0C5-840C-7CBEADAA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38" y="269007"/>
            <a:ext cx="10907486" cy="816904"/>
          </a:xfrm>
        </p:spPr>
        <p:txBody>
          <a:bodyPr/>
          <a:lstStyle/>
          <a:p>
            <a:r>
              <a:rPr lang="en-IE" dirty="0"/>
              <a:t>National and Regional Partnership Plans </a:t>
            </a:r>
            <a:endParaRPr lang="en-IE" dirty="0">
              <a:solidFill>
                <a:srgbClr val="FF0000"/>
              </a:solidFill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78E807-5FB6-AAFC-8116-7DDC47EAF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569494"/>
              </p:ext>
            </p:extLst>
          </p:nvPr>
        </p:nvGraphicFramePr>
        <p:xfrm>
          <a:off x="977697" y="1881083"/>
          <a:ext cx="4309872" cy="403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ACED298-3651-0384-8A30-D1CB57990FD7}"/>
              </a:ext>
            </a:extLst>
          </p:cNvPr>
          <p:cNvSpPr/>
          <p:nvPr/>
        </p:nvSpPr>
        <p:spPr>
          <a:xfrm>
            <a:off x="6037872" y="1762238"/>
            <a:ext cx="1506687" cy="150668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>
                <a:latin typeface="EC Square Sans Pro Medium" panose="020B0500000000020004" pitchFamily="34" charset="0"/>
              </a:rPr>
              <a:t>Common European priorities</a:t>
            </a:r>
            <a:endParaRPr lang="en-IE" sz="1600" kern="1200">
              <a:latin typeface="EC Square Sans Pro Medium" panose="020B05000000000200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974A6F-BEBD-BCE7-6042-5E8AAB5DE5C1}"/>
              </a:ext>
            </a:extLst>
          </p:cNvPr>
          <p:cNvSpPr/>
          <p:nvPr/>
        </p:nvSpPr>
        <p:spPr>
          <a:xfrm>
            <a:off x="6453351" y="3490340"/>
            <a:ext cx="675726" cy="675726"/>
          </a:xfrm>
          <a:custGeom>
            <a:avLst/>
            <a:gdLst>
              <a:gd name="connsiteX0" fmla="*/ 115832 w 873876"/>
              <a:gd name="connsiteY0" fmla="*/ 334170 h 873876"/>
              <a:gd name="connsiteX1" fmla="*/ 334170 w 873876"/>
              <a:gd name="connsiteY1" fmla="*/ 334170 h 873876"/>
              <a:gd name="connsiteX2" fmla="*/ 334170 w 873876"/>
              <a:gd name="connsiteY2" fmla="*/ 115832 h 873876"/>
              <a:gd name="connsiteX3" fmla="*/ 539706 w 873876"/>
              <a:gd name="connsiteY3" fmla="*/ 115832 h 873876"/>
              <a:gd name="connsiteX4" fmla="*/ 539706 w 873876"/>
              <a:gd name="connsiteY4" fmla="*/ 334170 h 873876"/>
              <a:gd name="connsiteX5" fmla="*/ 758044 w 873876"/>
              <a:gd name="connsiteY5" fmla="*/ 334170 h 873876"/>
              <a:gd name="connsiteX6" fmla="*/ 758044 w 873876"/>
              <a:gd name="connsiteY6" fmla="*/ 539706 h 873876"/>
              <a:gd name="connsiteX7" fmla="*/ 539706 w 873876"/>
              <a:gd name="connsiteY7" fmla="*/ 539706 h 873876"/>
              <a:gd name="connsiteX8" fmla="*/ 539706 w 873876"/>
              <a:gd name="connsiteY8" fmla="*/ 758044 h 873876"/>
              <a:gd name="connsiteX9" fmla="*/ 334170 w 873876"/>
              <a:gd name="connsiteY9" fmla="*/ 758044 h 873876"/>
              <a:gd name="connsiteX10" fmla="*/ 334170 w 873876"/>
              <a:gd name="connsiteY10" fmla="*/ 539706 h 873876"/>
              <a:gd name="connsiteX11" fmla="*/ 115832 w 873876"/>
              <a:gd name="connsiteY11" fmla="*/ 539706 h 873876"/>
              <a:gd name="connsiteX12" fmla="*/ 115832 w 873876"/>
              <a:gd name="connsiteY12" fmla="*/ 334170 h 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876" h="873876">
                <a:moveTo>
                  <a:pt x="115832" y="334170"/>
                </a:moveTo>
                <a:lnTo>
                  <a:pt x="334170" y="334170"/>
                </a:lnTo>
                <a:lnTo>
                  <a:pt x="334170" y="115832"/>
                </a:lnTo>
                <a:lnTo>
                  <a:pt x="539706" y="115832"/>
                </a:lnTo>
                <a:lnTo>
                  <a:pt x="539706" y="334170"/>
                </a:lnTo>
                <a:lnTo>
                  <a:pt x="758044" y="334170"/>
                </a:lnTo>
                <a:lnTo>
                  <a:pt x="758044" y="539706"/>
                </a:lnTo>
                <a:lnTo>
                  <a:pt x="539706" y="539706"/>
                </a:lnTo>
                <a:lnTo>
                  <a:pt x="539706" y="758044"/>
                </a:lnTo>
                <a:lnTo>
                  <a:pt x="334170" y="758044"/>
                </a:lnTo>
                <a:lnTo>
                  <a:pt x="334170" y="539706"/>
                </a:lnTo>
                <a:lnTo>
                  <a:pt x="115832" y="539706"/>
                </a:lnTo>
                <a:lnTo>
                  <a:pt x="115832" y="33417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832" tIns="334170" rIns="115832" bIns="33417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E" sz="1100" kern="1200">
              <a:latin typeface="EC Square Sans Pro Medium" panose="020B05000000000200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0C25B-BB05-345B-C48C-663D1C44F202}"/>
              </a:ext>
            </a:extLst>
          </p:cNvPr>
          <p:cNvSpPr/>
          <p:nvPr/>
        </p:nvSpPr>
        <p:spPr>
          <a:xfrm>
            <a:off x="6037872" y="4387485"/>
            <a:ext cx="1506687" cy="150668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>
                <a:latin typeface="EC Square Sans Pro Medium" panose="020B0500000000020004" pitchFamily="34" charset="0"/>
              </a:rPr>
              <a:t>Regional needs</a:t>
            </a:r>
            <a:endParaRPr lang="en-GB" sz="1600" kern="1200">
              <a:latin typeface="EC Square Sans Pro Medium" panose="020B05000000000200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006094-0FB2-D573-4F0E-CE8A042E218F}"/>
              </a:ext>
            </a:extLst>
          </p:cNvPr>
          <p:cNvSpPr/>
          <p:nvPr/>
        </p:nvSpPr>
        <p:spPr>
          <a:xfrm>
            <a:off x="7659837" y="3644900"/>
            <a:ext cx="479125" cy="396417"/>
          </a:xfrm>
          <a:custGeom>
            <a:avLst/>
            <a:gdLst>
              <a:gd name="connsiteX0" fmla="*/ 0 w 479125"/>
              <a:gd name="connsiteY0" fmla="*/ 112097 h 560486"/>
              <a:gd name="connsiteX1" fmla="*/ 239563 w 479125"/>
              <a:gd name="connsiteY1" fmla="*/ 112097 h 560486"/>
              <a:gd name="connsiteX2" fmla="*/ 239563 w 479125"/>
              <a:gd name="connsiteY2" fmla="*/ 0 h 560486"/>
              <a:gd name="connsiteX3" fmla="*/ 479125 w 479125"/>
              <a:gd name="connsiteY3" fmla="*/ 280243 h 560486"/>
              <a:gd name="connsiteX4" fmla="*/ 239563 w 479125"/>
              <a:gd name="connsiteY4" fmla="*/ 560486 h 560486"/>
              <a:gd name="connsiteX5" fmla="*/ 239563 w 479125"/>
              <a:gd name="connsiteY5" fmla="*/ 448389 h 560486"/>
              <a:gd name="connsiteX6" fmla="*/ 0 w 479125"/>
              <a:gd name="connsiteY6" fmla="*/ 448389 h 560486"/>
              <a:gd name="connsiteX7" fmla="*/ 0 w 479125"/>
              <a:gd name="connsiteY7" fmla="*/ 112097 h 5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125" h="560486">
                <a:moveTo>
                  <a:pt x="0" y="112097"/>
                </a:moveTo>
                <a:lnTo>
                  <a:pt x="239563" y="112097"/>
                </a:lnTo>
                <a:lnTo>
                  <a:pt x="239563" y="0"/>
                </a:lnTo>
                <a:lnTo>
                  <a:pt x="479125" y="280243"/>
                </a:lnTo>
                <a:lnTo>
                  <a:pt x="239563" y="560486"/>
                </a:lnTo>
                <a:lnTo>
                  <a:pt x="239563" y="448389"/>
                </a:lnTo>
                <a:lnTo>
                  <a:pt x="0" y="448389"/>
                </a:lnTo>
                <a:lnTo>
                  <a:pt x="0" y="112097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2097" rIns="143737" bIns="11209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100" kern="1200">
              <a:latin typeface="EC Square Sans Pro Medium" panose="020B05000000000200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EF2995A-C4C1-3B39-5FBD-4C5462368EFF}"/>
              </a:ext>
            </a:extLst>
          </p:cNvPr>
          <p:cNvSpPr/>
          <p:nvPr/>
        </p:nvSpPr>
        <p:spPr>
          <a:xfrm>
            <a:off x="5385920" y="1435608"/>
            <a:ext cx="585217" cy="4787392"/>
          </a:xfrm>
          <a:prstGeom prst="rightBrace">
            <a:avLst>
              <a:gd name="adj1" fmla="val 34375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FBB505-74DB-3049-135A-F56A1BDF685F}"/>
              </a:ext>
            </a:extLst>
          </p:cNvPr>
          <p:cNvGrpSpPr/>
          <p:nvPr/>
        </p:nvGrpSpPr>
        <p:grpSpPr>
          <a:xfrm>
            <a:off x="8263247" y="1312154"/>
            <a:ext cx="3126652" cy="5210271"/>
            <a:chOff x="8025464" y="1312154"/>
            <a:chExt cx="3126652" cy="521027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8D32F57-8999-891A-2DB0-1AF0932E8AF1}"/>
                </a:ext>
              </a:extLst>
            </p:cNvPr>
            <p:cNvSpPr/>
            <p:nvPr/>
          </p:nvSpPr>
          <p:spPr>
            <a:xfrm>
              <a:off x="8256019" y="1512558"/>
              <a:ext cx="289509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32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8AB065A-5AD5-B8CC-0BE8-1707A29C1DED}"/>
                </a:ext>
              </a:extLst>
            </p:cNvPr>
            <p:cNvSpPr/>
            <p:nvPr/>
          </p:nvSpPr>
          <p:spPr>
            <a:xfrm>
              <a:off x="8025464" y="1312154"/>
              <a:ext cx="3027298" cy="155094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lvl="0" algn="ctr"/>
              <a:r>
                <a:rPr lang="en-US" sz="1800" b="1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FOCUSED</a:t>
              </a: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1DFFF9E4-5760-45ED-B267-3F2FA2D82628}"/>
                </a:ext>
              </a:extLst>
            </p:cNvPr>
            <p:cNvSpPr/>
            <p:nvPr/>
          </p:nvSpPr>
          <p:spPr>
            <a:xfrm rot="16200000">
              <a:off x="9426637" y="263815"/>
              <a:ext cx="224955" cy="2722442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9C9D2-6ACD-7DEB-9388-89543A03C260}"/>
                </a:ext>
              </a:extLst>
            </p:cNvPr>
            <p:cNvSpPr/>
            <p:nvPr/>
          </p:nvSpPr>
          <p:spPr>
            <a:xfrm>
              <a:off x="8162972" y="1881083"/>
              <a:ext cx="2752283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6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Strategic reforms + investments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C3E0E14-81E7-7D3C-E6AD-07ACE15F846E}"/>
                </a:ext>
              </a:extLst>
            </p:cNvPr>
            <p:cNvSpPr/>
            <p:nvPr/>
          </p:nvSpPr>
          <p:spPr>
            <a:xfrm>
              <a:off x="8256019" y="3263904"/>
              <a:ext cx="2895092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32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3F0EF5A-938E-60B6-ACAD-5FE8C283E868}"/>
                </a:ext>
              </a:extLst>
            </p:cNvPr>
            <p:cNvSpPr/>
            <p:nvPr/>
          </p:nvSpPr>
          <p:spPr>
            <a:xfrm>
              <a:off x="8025464" y="3063500"/>
              <a:ext cx="3027296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3600"/>
                </a:spcBef>
              </a:pPr>
              <a:r>
                <a:rPr lang="en-US" sz="1800" b="1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SIMPLER</a:t>
              </a:r>
            </a:p>
          </p:txBody>
        </p: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91B0B2B7-1545-9FC4-7569-1D9CA3144D8E}"/>
                </a:ext>
              </a:extLst>
            </p:cNvPr>
            <p:cNvSpPr/>
            <p:nvPr/>
          </p:nvSpPr>
          <p:spPr>
            <a:xfrm rot="16200000">
              <a:off x="9426636" y="2015162"/>
              <a:ext cx="224955" cy="2722440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D19982-15BD-8206-4E6B-618F7FFD83BB}"/>
                </a:ext>
              </a:extLst>
            </p:cNvPr>
            <p:cNvSpPr/>
            <p:nvPr/>
          </p:nvSpPr>
          <p:spPr>
            <a:xfrm>
              <a:off x="8162972" y="3632429"/>
              <a:ext cx="2752282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/>
              <a:r>
                <a:rPr lang="en-US" sz="1600">
                  <a:solidFill>
                    <a:schemeClr val="accent1"/>
                  </a:solidFill>
                  <a:latin typeface="EC Square Sans Pro Medium"/>
                </a:rPr>
                <a:t>Fewer programming documents = lower administrative burden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CACA560-6F34-2598-1CC2-EED85CD6322B}"/>
                </a:ext>
              </a:extLst>
            </p:cNvPr>
            <p:cNvSpPr/>
            <p:nvPr/>
          </p:nvSpPr>
          <p:spPr>
            <a:xfrm>
              <a:off x="8257025" y="5081221"/>
              <a:ext cx="289509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32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721E895-1027-A5DF-A9B9-2F1C0766C189}"/>
                </a:ext>
              </a:extLst>
            </p:cNvPr>
            <p:cNvSpPr/>
            <p:nvPr/>
          </p:nvSpPr>
          <p:spPr>
            <a:xfrm>
              <a:off x="8162971" y="4880817"/>
              <a:ext cx="2895090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3600"/>
                </a:spcBef>
              </a:pPr>
              <a:r>
                <a:rPr lang="pt-BR" sz="1800" b="1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IMPACTFUL</a:t>
              </a:r>
            </a:p>
          </p:txBody>
        </p:sp>
        <p:sp>
          <p:nvSpPr>
            <p:cNvPr id="17" name="Left Bracket 16">
              <a:extLst>
                <a:ext uri="{FF2B5EF4-FFF2-40B4-BE49-F238E27FC236}">
                  <a16:creationId xmlns:a16="http://schemas.microsoft.com/office/drawing/2014/main" id="{6E1BAEFF-7B91-0D7B-3EF8-9122E7C8B4D4}"/>
                </a:ext>
              </a:extLst>
            </p:cNvPr>
            <p:cNvSpPr/>
            <p:nvPr/>
          </p:nvSpPr>
          <p:spPr>
            <a:xfrm rot="16200000">
              <a:off x="9440381" y="3834267"/>
              <a:ext cx="224955" cy="2718864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515DB-27BF-304A-72AE-9623FCE96D50}"/>
                </a:ext>
              </a:extLst>
            </p:cNvPr>
            <p:cNvSpPr/>
            <p:nvPr/>
          </p:nvSpPr>
          <p:spPr>
            <a:xfrm>
              <a:off x="8177894" y="5449746"/>
              <a:ext cx="2748666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GB" sz="1600">
                  <a:solidFill>
                    <a:schemeClr val="accent1"/>
                  </a:solidFill>
                  <a:latin typeface="EC Square Sans Pro Medium" panose="020B0500000000020004" pitchFamily="34" charset="0"/>
                </a:rPr>
                <a:t>Objective-based disbursement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98CDFA-9FC8-6022-B1D1-07B163F72C42}"/>
              </a:ext>
            </a:extLst>
          </p:cNvPr>
          <p:cNvSpPr txBox="1"/>
          <p:nvPr/>
        </p:nvSpPr>
        <p:spPr>
          <a:xfrm>
            <a:off x="769203" y="1333447"/>
            <a:ext cx="470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EC Square Sans Pro" panose="020B0506040000020004" pitchFamily="34" charset="0"/>
              </a:rPr>
              <a:t>MORE POWERFUL WHEN COMBINED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B1C7B-9F6F-5C02-BFFB-7A8AD56C5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5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8ED6FF-6C3B-6FB1-9A80-62F53415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761"/>
            <a:ext cx="10885714" cy="81690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E"/>
              <a:t>National and Regional Partnership Plans (2) </a:t>
            </a:r>
            <a:endParaRPr lang="en-IE">
              <a:solidFill>
                <a:srgbClr val="003399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6591-4DD3-1736-522E-E2DA8593D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402896"/>
            <a:ext cx="9632950" cy="3842127"/>
          </a:xfrm>
        </p:spPr>
        <p:txBody>
          <a:bodyPr vert="horz" lIns="144000" tIns="144000" rIns="144000" bIns="14400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The National and Regional Partnership Plans are accompanied by self-standing legal acts covering under</a:t>
            </a:r>
            <a:endParaRPr lang="pl-PL" sz="18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 err="1">
                <a:solidFill>
                  <a:schemeClr val="accent1"/>
                </a:solidFill>
              </a:rPr>
              <a:t>Agriculture</a:t>
            </a:r>
            <a:r>
              <a:rPr lang="pl-PL" sz="1800" b="1" dirty="0">
                <a:solidFill>
                  <a:schemeClr val="accent1"/>
                </a:solidFill>
              </a:rPr>
              <a:t> (</a:t>
            </a:r>
            <a:r>
              <a:rPr lang="en-US" sz="1800" b="1" dirty="0">
                <a:solidFill>
                  <a:schemeClr val="accent1"/>
                </a:solidFill>
              </a:rPr>
              <a:t>CAP</a:t>
            </a:r>
            <a:r>
              <a:rPr lang="pl-PL" sz="1800" b="1" dirty="0">
                <a:solidFill>
                  <a:schemeClr val="accent1"/>
                </a:solidFill>
              </a:rPr>
              <a:t>)</a:t>
            </a:r>
            <a:r>
              <a:rPr lang="en-US" sz="1800" b="1" dirty="0">
                <a:solidFill>
                  <a:schemeClr val="accent1"/>
                </a:solidFill>
              </a:rPr>
              <a:t> and fisheries </a:t>
            </a:r>
            <a:r>
              <a:rPr lang="en-US" sz="1800" dirty="0">
                <a:cs typeface="Arial"/>
              </a:rPr>
              <a:t>– with a minimum allocation of 302bn for CAP income support </a:t>
            </a:r>
            <a:r>
              <a:rPr lang="en-US" sz="1800">
                <a:cs typeface="Arial"/>
              </a:rPr>
              <a:t>and fisheries, </a:t>
            </a:r>
            <a:r>
              <a:rPr lang="en-US" sz="1800" dirty="0">
                <a:cs typeface="Arial"/>
              </a:rPr>
              <a:t>including a doubled agricultural reserve (900mn/year)</a:t>
            </a:r>
            <a:endParaRPr lang="pl-PL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cs typeface="Arial"/>
              </a:rPr>
              <a:t>Least developed regions </a:t>
            </a:r>
            <a:r>
              <a:rPr lang="en-US" sz="1800" dirty="0">
                <a:cs typeface="Arial"/>
              </a:rPr>
              <a:t>– with a minimum allocation of 218bn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Social objectives </a:t>
            </a:r>
            <a:r>
              <a:rPr lang="en-US" sz="1800" dirty="0">
                <a:cs typeface="Arial"/>
              </a:rPr>
              <a:t>– minimum share of 14% applicable across the entire NRP plan to meet the Union’s social objectives (excl. CAP and fishers, as well as SCF)</a:t>
            </a:r>
            <a:endParaRPr lang="pl-PL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HOME affairs </a:t>
            </a:r>
            <a:r>
              <a:rPr lang="en-US" sz="1800" dirty="0">
                <a:cs typeface="Arial"/>
              </a:rPr>
              <a:t>– with a minimum allocation of 34bn (tripled financing)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In addition, </a:t>
            </a:r>
            <a:r>
              <a:rPr lang="en-US" sz="1800" b="1" dirty="0">
                <a:cs typeface="Arial"/>
              </a:rPr>
              <a:t>82bn</a:t>
            </a:r>
            <a:r>
              <a:rPr lang="en-US" sz="1800" dirty="0">
                <a:cs typeface="Arial"/>
              </a:rPr>
              <a:t> will be allocated to Interreg, EU Facility for Union actions and a non-</a:t>
            </a:r>
            <a:r>
              <a:rPr lang="en-US" sz="1800" dirty="0" err="1">
                <a:cs typeface="Arial"/>
              </a:rPr>
              <a:t>preallocated</a:t>
            </a:r>
            <a:r>
              <a:rPr lang="en-US" sz="1800" dirty="0">
                <a:cs typeface="Arial"/>
              </a:rPr>
              <a:t> cushion will </a:t>
            </a:r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9B176-E0F3-ADCC-78CB-C7682248F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386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097-80E2-7377-A590-3C6CEDB3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43AD-9DE2-417E-09D0-7B91F514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European Competitiveness Fund 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4F72-155E-728D-FB2F-1DBD6517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80" y="1396621"/>
            <a:ext cx="5537200" cy="530604"/>
          </a:xfrm>
        </p:spPr>
        <p:txBody>
          <a:bodyPr vert="horz" lIns="144000" tIns="144000" rIns="144000" bIns="14400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  <a:latin typeface="EC Square Sans Pro"/>
              </a:rPr>
              <a:t>A </a:t>
            </a:r>
            <a:r>
              <a:rPr lang="en-US" b="1">
                <a:solidFill>
                  <a:schemeClr val="tx1"/>
                </a:solidFill>
                <a:latin typeface="EC Square Sans Pro"/>
              </a:rPr>
              <a:t>EUR 451 billion </a:t>
            </a:r>
            <a:r>
              <a:rPr lang="en-US">
                <a:solidFill>
                  <a:schemeClr val="tx1"/>
                </a:solidFill>
                <a:latin typeface="EC Square Sans Pro"/>
              </a:rPr>
              <a:t>to boost innovation </a:t>
            </a:r>
            <a:endParaRPr lang="en-US">
              <a:solidFill>
                <a:schemeClr val="tx1"/>
              </a:solidFill>
              <a:latin typeface="EC Square Sans Pro"/>
              <a:cs typeface="Arial"/>
            </a:endParaRPr>
          </a:p>
          <a:p>
            <a:pPr>
              <a:lnSpc>
                <a:spcPct val="100000"/>
              </a:lnSpc>
            </a:pPr>
            <a:endParaRPr lang="en-US">
              <a:solidFill>
                <a:schemeClr val="tx1"/>
              </a:solidFill>
              <a:latin typeface="EC Square Sans Pro" panose="020B0506040000020004" pitchFamily="34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768E4-CB3F-B055-77C2-85895ADC19D0}"/>
              </a:ext>
            </a:extLst>
          </p:cNvPr>
          <p:cNvSpPr/>
          <p:nvPr/>
        </p:nvSpPr>
        <p:spPr>
          <a:xfrm>
            <a:off x="10531509" y="6051132"/>
            <a:ext cx="1469571" cy="492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A17C8F-8694-0B2C-CAFC-25AC475DB543}"/>
              </a:ext>
            </a:extLst>
          </p:cNvPr>
          <p:cNvGrpSpPr/>
          <p:nvPr/>
        </p:nvGrpSpPr>
        <p:grpSpPr>
          <a:xfrm>
            <a:off x="7442188" y="1927225"/>
            <a:ext cx="4027317" cy="4501299"/>
            <a:chOff x="8025464" y="1312154"/>
            <a:chExt cx="3101518" cy="52102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070009-6362-A51B-CE7B-928FB94F4A5D}"/>
                </a:ext>
              </a:extLst>
            </p:cNvPr>
            <p:cNvSpPr/>
            <p:nvPr/>
          </p:nvSpPr>
          <p:spPr>
            <a:xfrm>
              <a:off x="8256015" y="1512558"/>
              <a:ext cx="286996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2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F32B837-F792-D84F-EEC5-6927AFA117BE}"/>
                </a:ext>
              </a:extLst>
            </p:cNvPr>
            <p:cNvSpPr/>
            <p:nvPr/>
          </p:nvSpPr>
          <p:spPr>
            <a:xfrm>
              <a:off x="8025464" y="1312154"/>
              <a:ext cx="3027298" cy="155094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lvl="0" algn="ctr"/>
              <a:r>
                <a:rPr lang="en-US" sz="1600" b="1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FOCUSED</a:t>
              </a:r>
            </a:p>
          </p:txBody>
        </p:sp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59F196DE-4D90-75B6-7301-E2676205B36A}"/>
                </a:ext>
              </a:extLst>
            </p:cNvPr>
            <p:cNvSpPr/>
            <p:nvPr/>
          </p:nvSpPr>
          <p:spPr>
            <a:xfrm rot="16200000">
              <a:off x="9426637" y="307182"/>
              <a:ext cx="224955" cy="2722442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FCC72F-AE33-789C-07E6-724D05F20216}"/>
                </a:ext>
              </a:extLst>
            </p:cNvPr>
            <p:cNvSpPr/>
            <p:nvPr/>
          </p:nvSpPr>
          <p:spPr>
            <a:xfrm>
              <a:off x="8162972" y="1881083"/>
              <a:ext cx="2752283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Steered towards EU’s industrial and technological priorities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721ADBD-7402-F626-429A-C9C2791EF7FD}"/>
                </a:ext>
              </a:extLst>
            </p:cNvPr>
            <p:cNvSpPr/>
            <p:nvPr/>
          </p:nvSpPr>
          <p:spPr>
            <a:xfrm>
              <a:off x="8256018" y="3263904"/>
              <a:ext cx="286996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2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BA932E4-5E38-1EFF-DBD8-6618A3F8A156}"/>
                </a:ext>
              </a:extLst>
            </p:cNvPr>
            <p:cNvSpPr/>
            <p:nvPr/>
          </p:nvSpPr>
          <p:spPr>
            <a:xfrm>
              <a:off x="8025464" y="3063500"/>
              <a:ext cx="3027296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>
                <a:spcBef>
                  <a:spcPts val="3600"/>
                </a:spcBef>
              </a:pPr>
              <a:r>
                <a:rPr lang="en-US" sz="1600" b="1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SIMPLER</a:t>
              </a:r>
            </a:p>
          </p:txBody>
        </p:sp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F8301FD-B886-9CDC-88B8-AEF8406309E3}"/>
                </a:ext>
              </a:extLst>
            </p:cNvPr>
            <p:cNvSpPr/>
            <p:nvPr/>
          </p:nvSpPr>
          <p:spPr>
            <a:xfrm rot="16200000">
              <a:off x="9426636" y="2041609"/>
              <a:ext cx="224955" cy="2722440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2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012AF4-596E-2DA2-3637-D8B3E34FC327}"/>
                </a:ext>
              </a:extLst>
            </p:cNvPr>
            <p:cNvSpPr/>
            <p:nvPr/>
          </p:nvSpPr>
          <p:spPr>
            <a:xfrm>
              <a:off x="8162972" y="3632429"/>
              <a:ext cx="2752282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One rulebook</a:t>
              </a:r>
            </a:p>
            <a:p>
              <a:pPr algn="ctr"/>
              <a:r>
                <a:rPr lang="en-US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Single portal </a:t>
              </a:r>
            </a:p>
            <a:p>
              <a:pPr algn="ctr"/>
              <a:r>
                <a:rPr lang="en-US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Common rules for project promoters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6CB5AA9-990E-2CC8-79A2-49AE9D4FD0C2}"/>
                </a:ext>
              </a:extLst>
            </p:cNvPr>
            <p:cNvSpPr/>
            <p:nvPr/>
          </p:nvSpPr>
          <p:spPr>
            <a:xfrm>
              <a:off x="8257021" y="5081221"/>
              <a:ext cx="286996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>
                <a:spcBef>
                  <a:spcPts val="1200"/>
                </a:spcBef>
              </a:pPr>
              <a:endParaRPr lang="en-GB" sz="2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C247C84-283B-79B6-5E74-4FB1878B516A}"/>
                </a:ext>
              </a:extLst>
            </p:cNvPr>
            <p:cNvSpPr/>
            <p:nvPr/>
          </p:nvSpPr>
          <p:spPr>
            <a:xfrm>
              <a:off x="8162971" y="4880817"/>
              <a:ext cx="2895090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>
                <a:spcBef>
                  <a:spcPts val="3600"/>
                </a:spcBef>
              </a:pPr>
              <a:r>
                <a:rPr lang="pt-BR" sz="1600" b="1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IMPACTFUL</a:t>
              </a:r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B000B366-0F9D-DDB2-169A-FEE250DFDD0F}"/>
                </a:ext>
              </a:extLst>
            </p:cNvPr>
            <p:cNvSpPr/>
            <p:nvPr/>
          </p:nvSpPr>
          <p:spPr>
            <a:xfrm rot="16200000">
              <a:off x="9440381" y="3834267"/>
              <a:ext cx="224955" cy="2718864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2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9810F9-2001-460A-09D3-54C6C7D2C5C6}"/>
                </a:ext>
              </a:extLst>
            </p:cNvPr>
            <p:cNvSpPr/>
            <p:nvPr/>
          </p:nvSpPr>
          <p:spPr>
            <a:xfrm>
              <a:off x="8177894" y="5449746"/>
              <a:ext cx="2748666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EC Square Sans Pro"/>
                </a:rPr>
                <a:t>Support from research to scale-up</a:t>
              </a:r>
            </a:p>
            <a:p>
              <a:pPr algn="ctr"/>
              <a:r>
                <a:rPr lang="en-US">
                  <a:solidFill>
                    <a:schemeClr val="accent1"/>
                  </a:solidFill>
                  <a:latin typeface="EC Square Sans Pro"/>
                </a:rPr>
                <a:t>Unlocking private funding with more leverage on EU budget (</a:t>
              </a:r>
              <a:r>
                <a:rPr lang="en-US" i="1">
                  <a:solidFill>
                    <a:schemeClr val="accent1"/>
                  </a:solidFill>
                  <a:latin typeface="EC Square Sans Pro"/>
                </a:rPr>
                <a:t>ECF </a:t>
              </a:r>
              <a:r>
                <a:rPr lang="en-US" b="1" i="1" err="1">
                  <a:solidFill>
                    <a:schemeClr val="accent1"/>
                  </a:solidFill>
                  <a:latin typeface="EC Square Sans Pro"/>
                </a:rPr>
                <a:t>InvestEU</a:t>
              </a:r>
              <a:r>
                <a:rPr lang="en-US" i="1">
                  <a:solidFill>
                    <a:schemeClr val="accent1"/>
                  </a:solidFill>
                  <a:latin typeface="EC Square Sans Pro"/>
                </a:rPr>
                <a:t> Instrument</a:t>
              </a:r>
              <a:r>
                <a:rPr lang="en-US">
                  <a:solidFill>
                    <a:schemeClr val="accent1"/>
                  </a:solidFill>
                  <a:latin typeface="EC Square Sans Pro"/>
                </a:rPr>
                <a:t>)</a:t>
              </a:r>
              <a:endParaRPr lang="en-US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D24951FF-FD0F-FBC5-4FC9-0DCC2E8AF8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3394267"/>
                  </p:ext>
                </p:extLst>
              </p:nvPr>
            </p:nvGraphicFramePr>
            <p:xfrm>
              <a:off x="836780" y="1919936"/>
              <a:ext cx="6177600" cy="4618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D24951FF-FD0F-FBC5-4FC9-0DCC2E8AF8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780" y="1919936"/>
                <a:ext cx="6177600" cy="461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4F517-6943-9ABF-0BDC-80B6B4508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8</a:t>
            </a:fld>
            <a:endParaRPr lang="en-I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309D1-740E-9238-496E-B47131A8CA47}"/>
              </a:ext>
            </a:extLst>
          </p:cNvPr>
          <p:cNvSpPr/>
          <p:nvPr/>
        </p:nvSpPr>
        <p:spPr>
          <a:xfrm>
            <a:off x="4888277" y="4199240"/>
            <a:ext cx="1762125" cy="1581151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B7FF0-4011-0215-702C-07EC4D21C030}"/>
              </a:ext>
            </a:extLst>
          </p:cNvPr>
          <p:cNvSpPr txBox="1"/>
          <p:nvPr/>
        </p:nvSpPr>
        <p:spPr>
          <a:xfrm>
            <a:off x="5240167" y="4757381"/>
            <a:ext cx="1058343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1200" b="1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IE" b="1">
                <a:solidFill>
                  <a:schemeClr val="tx1"/>
                </a:solidFill>
                <a:latin typeface="EC Square Sans Pro" panose="020B0506040000020004" pitchFamily="34" charset="0"/>
              </a:rPr>
              <a:t>ECF</a:t>
            </a:r>
            <a:r>
              <a:rPr lang="en-IE" sz="1200" b="1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IE" b="1" err="1">
                <a:solidFill>
                  <a:schemeClr val="tx1"/>
                </a:solidFill>
                <a:latin typeface="EC Square Sans Pro" panose="020B0506040000020004" pitchFamily="34" charset="0"/>
              </a:rPr>
              <a:t>InvestEU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84E4D-734A-1037-935C-8836F76449CB}"/>
              </a:ext>
            </a:extLst>
          </p:cNvPr>
          <p:cNvSpPr txBox="1"/>
          <p:nvPr/>
        </p:nvSpPr>
        <p:spPr>
          <a:xfrm>
            <a:off x="922962" y="2064924"/>
            <a:ext cx="1678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Horizon</a:t>
            </a:r>
            <a:r>
              <a:rPr lang="pt-PT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Europe</a:t>
            </a:r>
            <a:endParaRPr lang="en-IE" sz="1000" b="1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93E5F-D5BC-5E04-DE0C-35442D7147AB}"/>
              </a:ext>
            </a:extLst>
          </p:cNvPr>
          <p:cNvSpPr txBox="1"/>
          <p:nvPr/>
        </p:nvSpPr>
        <p:spPr>
          <a:xfrm>
            <a:off x="5718308" y="2094702"/>
            <a:ext cx="11733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Clean Transition and Industrial </a:t>
            </a:r>
            <a:r>
              <a:rPr lang="en-US" sz="1000" b="1" kern="1200" err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+mn-cs"/>
              </a:rPr>
              <a:t>Decarbonisation</a:t>
            </a:r>
            <a:endParaRPr lang="en-IE" sz="1000" b="1" kern="1200">
              <a:solidFill>
                <a:schemeClr val="bg1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EF78A3-47E1-3E02-33D3-6DDC5ACAA04C}"/>
              </a:ext>
            </a:extLst>
          </p:cNvPr>
          <p:cNvSpPr txBox="1"/>
          <p:nvPr/>
        </p:nvSpPr>
        <p:spPr>
          <a:xfrm>
            <a:off x="3376408" y="2030185"/>
            <a:ext cx="11733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kern="1200">
                <a:solidFill>
                  <a:schemeClr val="accent1"/>
                </a:solidFill>
                <a:latin typeface="EC Square Sans Pro" panose="020B0506040000020004" pitchFamily="34" charset="0"/>
                <a:ea typeface="+mn-ea"/>
                <a:cs typeface="+mn-cs"/>
              </a:rPr>
              <a:t>Resilience and Security, </a:t>
            </a:r>
            <a:r>
              <a:rPr lang="en-US" sz="1000" b="1" kern="1200" err="1">
                <a:solidFill>
                  <a:schemeClr val="accent1"/>
                </a:solidFill>
                <a:latin typeface="EC Square Sans Pro" panose="020B0506040000020004" pitchFamily="34" charset="0"/>
                <a:ea typeface="+mn-ea"/>
                <a:cs typeface="+mn-cs"/>
              </a:rPr>
              <a:t>Defence</a:t>
            </a:r>
            <a:r>
              <a:rPr lang="en-US" sz="1000" b="1" kern="1200">
                <a:solidFill>
                  <a:schemeClr val="accent1"/>
                </a:solidFill>
                <a:latin typeface="EC Square Sans Pro" panose="020B0506040000020004" pitchFamily="34" charset="0"/>
                <a:ea typeface="+mn-ea"/>
                <a:cs typeface="+mn-cs"/>
              </a:rPr>
              <a:t> Industry and Space</a:t>
            </a:r>
            <a:endParaRPr lang="en-IE" sz="1000" b="1" kern="1200">
              <a:solidFill>
                <a:schemeClr val="accent1"/>
              </a:solidFill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223838-1CA1-6CFD-3658-00CF2C06266F}"/>
              </a:ext>
            </a:extLst>
          </p:cNvPr>
          <p:cNvSpPr txBox="1"/>
          <p:nvPr/>
        </p:nvSpPr>
        <p:spPr>
          <a:xfrm>
            <a:off x="5850704" y="5913225"/>
            <a:ext cx="1678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Health</a:t>
            </a:r>
            <a:r>
              <a:rPr lang="pt-PT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Biotech</a:t>
            </a:r>
            <a:r>
              <a:rPr lang="pt-PT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Agriculture</a:t>
            </a:r>
            <a:r>
              <a:rPr lang="pt-PT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and</a:t>
            </a:r>
            <a:r>
              <a:rPr lang="pt-PT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Bioeconomy</a:t>
            </a:r>
            <a:endParaRPr lang="en-IE" sz="1000" b="1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3A7C47-0D32-4E42-ABC3-3D378978C6B7}"/>
              </a:ext>
            </a:extLst>
          </p:cNvPr>
          <p:cNvSpPr txBox="1"/>
          <p:nvPr/>
        </p:nvSpPr>
        <p:spPr>
          <a:xfrm>
            <a:off x="3254537" y="6182192"/>
            <a:ext cx="1678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>
                <a:solidFill>
                  <a:schemeClr val="bg1"/>
                </a:solidFill>
                <a:latin typeface="EC Square Sans Pro" panose="020B0506040000020004" pitchFamily="34" charset="0"/>
              </a:rPr>
              <a:t>Digital </a:t>
            </a:r>
            <a:r>
              <a:rPr lang="pt-PT" sz="1000" b="1" err="1">
                <a:solidFill>
                  <a:schemeClr val="bg1"/>
                </a:solidFill>
                <a:latin typeface="EC Square Sans Pro" panose="020B0506040000020004" pitchFamily="34" charset="0"/>
              </a:rPr>
              <a:t>Leadership</a:t>
            </a:r>
            <a:endParaRPr lang="en-IE" sz="1000" b="1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1BF9-EFFE-8DB6-6B03-DA40CD8D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35340" cy="816904"/>
          </a:xfrm>
          <a:noFill/>
        </p:spPr>
        <p:txBody>
          <a:bodyPr anchor="ctr">
            <a:noAutofit/>
          </a:bodyPr>
          <a:lstStyle/>
          <a:p>
            <a:r>
              <a:rPr lang="en-IE" dirty="0"/>
              <a:t>Global Europe 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F1EC-BD6D-8D47-E3A4-83002B84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17" y="1266938"/>
            <a:ext cx="2801103" cy="5300475"/>
          </a:xfrm>
          <a:solidFill>
            <a:srgbClr val="E1EBFF"/>
          </a:solidFill>
        </p:spPr>
        <p:txBody>
          <a:bodyPr lIns="144000" rIns="144000" anchor="t">
            <a:normAutofit/>
          </a:bodyPr>
          <a:lstStyle/>
          <a:p>
            <a:pPr>
              <a:spcAft>
                <a:spcPts val="600"/>
              </a:spcAft>
            </a:pPr>
            <a:endParaRPr lang="en-IE" sz="1600" b="1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1600" b="1">
                <a:solidFill>
                  <a:schemeClr val="accent1"/>
                </a:solidFill>
              </a:rPr>
              <a:t>Reinforced external action</a:t>
            </a:r>
            <a:r>
              <a:rPr lang="en-IE" sz="1600">
                <a:solidFill>
                  <a:schemeClr val="accent1"/>
                </a:solidFill>
              </a:rPr>
              <a:t> to match a more strategic, values-driven approach to external action:</a:t>
            </a:r>
            <a:endParaRPr lang="en-GB" sz="1600">
              <a:solidFill>
                <a:schemeClr val="accent1"/>
              </a:solidFill>
            </a:endParaRPr>
          </a:p>
          <a:p>
            <a:pPr lvl="0">
              <a:spcAft>
                <a:spcPts val="600"/>
              </a:spcAft>
              <a:buSzPct val="100000"/>
              <a:tabLst>
                <a:tab pos="457200" algn="l"/>
              </a:tabLst>
            </a:pPr>
            <a:endParaRPr lang="en-IE" sz="1600" b="1">
              <a:solidFill>
                <a:schemeClr val="accent1"/>
              </a:solidFill>
            </a:endParaRPr>
          </a:p>
          <a:p>
            <a:pPr lvl="0">
              <a:spcAft>
                <a:spcPts val="600"/>
              </a:spcAft>
              <a:buSzPct val="100000"/>
              <a:tabLst>
                <a:tab pos="457200" algn="l"/>
              </a:tabLst>
            </a:pPr>
            <a:r>
              <a:rPr lang="en-IE" sz="1600" b="1">
                <a:solidFill>
                  <a:schemeClr val="accent1"/>
                </a:solidFill>
              </a:rPr>
              <a:t>EUR 200 billion</a:t>
            </a:r>
            <a:r>
              <a:rPr lang="en-IE" sz="1600">
                <a:solidFill>
                  <a:schemeClr val="accent1"/>
                </a:solidFill>
              </a:rPr>
              <a:t> for Global Europe – a 75% increase</a:t>
            </a:r>
            <a:endParaRPr lang="en-GB" sz="1600">
              <a:solidFill>
                <a:schemeClr val="accent1"/>
              </a:solidFill>
            </a:endParaRPr>
          </a:p>
          <a:p>
            <a:endParaRPr lang="en-IE" sz="1600" b="1">
              <a:solidFill>
                <a:schemeClr val="accent1"/>
              </a:solidFill>
            </a:endParaRPr>
          </a:p>
          <a:p>
            <a:r>
              <a:rPr lang="en-IE" sz="1600" b="1">
                <a:solidFill>
                  <a:schemeClr val="accent1"/>
                </a:solidFill>
              </a:rPr>
              <a:t>EUR 100 billion for Ukraine</a:t>
            </a:r>
            <a:r>
              <a:rPr lang="en-IE" sz="1600">
                <a:solidFill>
                  <a:schemeClr val="accent1"/>
                </a:solidFill>
              </a:rPr>
              <a:t>, outside the MFF ceilings – a lasting commitment to Ukraine’s recovery, resilience, and EU membership.</a:t>
            </a:r>
            <a:endParaRPr lang="en-GB" sz="160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790A4-0A59-E684-FFB6-66351984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618" y="1834600"/>
            <a:ext cx="6382928" cy="3489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56DAC-D75D-55F9-5884-081CC0646793}"/>
              </a:ext>
            </a:extLst>
          </p:cNvPr>
          <p:cNvSpPr txBox="1"/>
          <p:nvPr/>
        </p:nvSpPr>
        <p:spPr>
          <a:xfrm>
            <a:off x="3968274" y="182553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dirty="0">
                <a:solidFill>
                  <a:schemeClr val="accent4"/>
                </a:solidFill>
              </a:rPr>
              <a:t>Enlargement and </a:t>
            </a:r>
            <a:r>
              <a:rPr lang="cs-CZ" sz="1400" b="1" dirty="0" err="1">
                <a:solidFill>
                  <a:schemeClr val="accent4"/>
                </a:solidFill>
              </a:rPr>
              <a:t>Neighbourhood</a:t>
            </a:r>
            <a:r>
              <a:rPr lang="cs-CZ" sz="1400" b="1" dirty="0">
                <a:solidFill>
                  <a:schemeClr val="accent4"/>
                </a:solidFill>
              </a:rPr>
              <a:t> East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AC0A0-5FE8-A68E-3C9A-4BCF1D5F76F5}"/>
              </a:ext>
            </a:extLst>
          </p:cNvPr>
          <p:cNvSpPr txBox="1"/>
          <p:nvPr/>
        </p:nvSpPr>
        <p:spPr>
          <a:xfrm>
            <a:off x="6607692" y="2780410"/>
            <a:ext cx="2330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Ukraine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8094F3-5848-D076-39E4-1CC1E541E0BD}"/>
              </a:ext>
            </a:extLst>
          </p:cNvPr>
          <p:cNvSpPr/>
          <p:nvPr/>
        </p:nvSpPr>
        <p:spPr>
          <a:xfrm>
            <a:off x="7559053" y="2581311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</a:t>
            </a:r>
            <a:endParaRPr lang="en-IE" sz="120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9FA4C0-4CA4-C0E7-92F2-B4F9034BEA92}"/>
              </a:ext>
            </a:extLst>
          </p:cNvPr>
          <p:cNvSpPr/>
          <p:nvPr/>
        </p:nvSpPr>
        <p:spPr>
          <a:xfrm>
            <a:off x="7883053" y="1672025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EC Square Sans Pro Medium" panose="020B0500000000020004" pitchFamily="34" charset="0"/>
              </a:rPr>
              <a:t>43</a:t>
            </a:r>
            <a:endParaRPr lang="en-IE" dirty="0">
              <a:latin typeface="EC Square Sans Pro Medium" panose="020B0500000000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BB67E-A178-D124-00B5-9030AF2F827B}"/>
              </a:ext>
            </a:extLst>
          </p:cNvPr>
          <p:cNvSpPr txBox="1"/>
          <p:nvPr/>
        </p:nvSpPr>
        <p:spPr>
          <a:xfrm>
            <a:off x="3804994" y="33403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err="1">
                <a:solidFill>
                  <a:schemeClr val="accent3"/>
                </a:solidFill>
              </a:rPr>
              <a:t>Middle</a:t>
            </a:r>
            <a:r>
              <a:rPr lang="cs-CZ" b="1" dirty="0">
                <a:solidFill>
                  <a:schemeClr val="accent3"/>
                </a:solidFill>
              </a:rPr>
              <a:t> East, </a:t>
            </a:r>
            <a:r>
              <a:rPr lang="cs-CZ" b="1" dirty="0" err="1">
                <a:solidFill>
                  <a:schemeClr val="accent3"/>
                </a:solidFill>
              </a:rPr>
              <a:t>North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Africa</a:t>
            </a:r>
            <a:r>
              <a:rPr lang="cs-CZ" b="1" dirty="0">
                <a:solidFill>
                  <a:schemeClr val="accent3"/>
                </a:solidFill>
              </a:rPr>
              <a:t> and the </a:t>
            </a:r>
            <a:r>
              <a:rPr lang="cs-CZ" b="1" dirty="0" err="1">
                <a:solidFill>
                  <a:schemeClr val="accent3"/>
                </a:solidFill>
              </a:rPr>
              <a:t>Gulf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3D529B-904A-28B8-DC93-64D67A80E04C}"/>
              </a:ext>
            </a:extLst>
          </p:cNvPr>
          <p:cNvSpPr/>
          <p:nvPr/>
        </p:nvSpPr>
        <p:spPr>
          <a:xfrm>
            <a:off x="7264820" y="3218780"/>
            <a:ext cx="648000" cy="648000"/>
          </a:xfrm>
          <a:prstGeom prst="ellipse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EC Square Sans Pro Medium" panose="020B0500000000020004" pitchFamily="34" charset="0"/>
              </a:rPr>
              <a:t>43</a:t>
            </a:r>
            <a:endParaRPr lang="en-IE" dirty="0">
              <a:latin typeface="EC Square Sans Pro Medium" panose="020B050000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2CEA0-9E8F-89DD-A045-F2780D01A7D0}"/>
              </a:ext>
            </a:extLst>
          </p:cNvPr>
          <p:cNvSpPr txBox="1"/>
          <p:nvPr/>
        </p:nvSpPr>
        <p:spPr>
          <a:xfrm>
            <a:off x="5676151" y="449045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Sub-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Saharan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Africa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A6FBDE-737C-8FF3-78A4-B89E4CA75562}"/>
              </a:ext>
            </a:extLst>
          </p:cNvPr>
          <p:cNvSpPr/>
          <p:nvPr/>
        </p:nvSpPr>
        <p:spPr>
          <a:xfrm>
            <a:off x="7515082" y="4375003"/>
            <a:ext cx="648000" cy="6480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EC Square Sans Pro Medium" panose="020B0500000000020004" pitchFamily="34" charset="0"/>
              </a:rPr>
              <a:t>60</a:t>
            </a:r>
            <a:endParaRPr lang="en-IE" dirty="0">
              <a:latin typeface="EC Square Sans Pro Medium" panose="020B05000000000200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9EC4E6-26B3-C29E-9C1E-59FC1A8E7136}"/>
              </a:ext>
            </a:extLst>
          </p:cNvPr>
          <p:cNvSpPr/>
          <p:nvPr/>
        </p:nvSpPr>
        <p:spPr>
          <a:xfrm>
            <a:off x="9331770" y="3259688"/>
            <a:ext cx="648000" cy="648000"/>
          </a:xfrm>
          <a:prstGeom prst="ellipse">
            <a:avLst/>
          </a:prstGeom>
          <a:solidFill>
            <a:srgbClr val="7370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EC Square Sans Pro Medium" panose="020B0500000000020004" pitchFamily="34" charset="0"/>
              </a:rPr>
              <a:t>17</a:t>
            </a:r>
            <a:endParaRPr lang="en-IE" dirty="0">
              <a:latin typeface="EC Square Sans Pro Medium" panose="020B050000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A2B45-18EE-7B1E-F5A2-566321CAC049}"/>
              </a:ext>
            </a:extLst>
          </p:cNvPr>
          <p:cNvSpPr txBox="1"/>
          <p:nvPr/>
        </p:nvSpPr>
        <p:spPr>
          <a:xfrm>
            <a:off x="3071507" y="3885008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err="1">
                <a:solidFill>
                  <a:schemeClr val="accent1"/>
                </a:solidFill>
              </a:rPr>
              <a:t>Americas</a:t>
            </a:r>
            <a:r>
              <a:rPr lang="cs-CZ" b="1" dirty="0">
                <a:solidFill>
                  <a:schemeClr val="accent1"/>
                </a:solidFill>
              </a:rPr>
              <a:t> and the </a:t>
            </a:r>
            <a:r>
              <a:rPr lang="cs-CZ" b="1" dirty="0" err="1">
                <a:solidFill>
                  <a:schemeClr val="accent1"/>
                </a:solidFill>
              </a:rPr>
              <a:t>Carribean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D38EC8-4B75-A00A-47A6-99C45CD094B4}"/>
              </a:ext>
            </a:extLst>
          </p:cNvPr>
          <p:cNvSpPr/>
          <p:nvPr/>
        </p:nvSpPr>
        <p:spPr>
          <a:xfrm>
            <a:off x="5760006" y="3750329"/>
            <a:ext cx="648000" cy="648000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EC Square Sans Pro Medium" panose="020B0500000000020004" pitchFamily="34" charset="0"/>
              </a:rPr>
              <a:t>9</a:t>
            </a:r>
            <a:endParaRPr lang="en-IE" dirty="0">
              <a:latin typeface="EC Square Sans Pro Medium" panose="020B05000000000200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4148DA-124A-7A61-BA07-3AFC39FA35BD}"/>
              </a:ext>
            </a:extLst>
          </p:cNvPr>
          <p:cNvSpPr/>
          <p:nvPr/>
        </p:nvSpPr>
        <p:spPr>
          <a:xfrm>
            <a:off x="7264820" y="6020306"/>
            <a:ext cx="2110469" cy="397785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1100" dirty="0">
                <a:solidFill>
                  <a:schemeClr val="tx1"/>
                </a:solidFill>
                <a:latin typeface="EC Square Sans Pro Medium" panose="020B0500000000020004" pitchFamily="34" charset="0"/>
              </a:rPr>
              <a:t>Emerging challenges and priorities cushion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26324-6847-BFFB-7067-9E75E961D0A1}"/>
              </a:ext>
            </a:extLst>
          </p:cNvPr>
          <p:cNvSpPr/>
          <p:nvPr/>
        </p:nvSpPr>
        <p:spPr>
          <a:xfrm>
            <a:off x="8189632" y="5378150"/>
            <a:ext cx="648000" cy="64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EC Square Sans Pro Medium" panose="020B0500000000020004" pitchFamily="34" charset="0"/>
              </a:rPr>
              <a:t>15</a:t>
            </a:r>
            <a:endParaRPr lang="en-IE">
              <a:latin typeface="EC Square Sans Pro Medium" panose="020B05000000000200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891952-8946-D520-C5B7-5BF15BDDE7BF}"/>
              </a:ext>
            </a:extLst>
          </p:cNvPr>
          <p:cNvGrpSpPr/>
          <p:nvPr/>
        </p:nvGrpSpPr>
        <p:grpSpPr>
          <a:xfrm>
            <a:off x="8480608" y="6429641"/>
            <a:ext cx="66048" cy="203218"/>
            <a:chOff x="5493675" y="5778292"/>
            <a:chExt cx="72000" cy="3939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9493CF-1F9D-76E7-199A-4CB3114EB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9675" y="5829450"/>
              <a:ext cx="0" cy="3427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B9EBE3-F024-D8DD-FC0B-B8E72ED20538}"/>
                </a:ext>
              </a:extLst>
            </p:cNvPr>
            <p:cNvSpPr/>
            <p:nvPr/>
          </p:nvSpPr>
          <p:spPr>
            <a:xfrm>
              <a:off x="5493675" y="5778292"/>
              <a:ext cx="72000" cy="7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atin typeface="EC Square Sans Pro Medium" panose="020B0500000000020004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821DC60-3F30-74A4-522D-AAE73C6CC2FB}"/>
              </a:ext>
            </a:extLst>
          </p:cNvPr>
          <p:cNvSpPr/>
          <p:nvPr/>
        </p:nvSpPr>
        <p:spPr>
          <a:xfrm>
            <a:off x="5165987" y="6032369"/>
            <a:ext cx="2110469" cy="397785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1100" dirty="0">
                <a:solidFill>
                  <a:schemeClr val="tx1"/>
                </a:solidFill>
                <a:latin typeface="EC Square Sans Pro Medium" panose="020B0500000000020004" pitchFamily="34" charset="0"/>
              </a:rPr>
              <a:t>Global </a:t>
            </a:r>
          </a:p>
          <a:p>
            <a:pPr algn="r"/>
            <a:r>
              <a:rPr lang="en-IE" sz="1100" dirty="0">
                <a:solidFill>
                  <a:schemeClr val="tx1"/>
                </a:solidFill>
                <a:latin typeface="EC Square Sans Pro Medium" panose="020B0500000000020004" pitchFamily="34" charset="0"/>
              </a:rPr>
              <a:t>Affairs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F68507E-8E81-8537-489B-A33BD17BB9B9}"/>
              </a:ext>
            </a:extLst>
          </p:cNvPr>
          <p:cNvSpPr/>
          <p:nvPr/>
        </p:nvSpPr>
        <p:spPr>
          <a:xfrm>
            <a:off x="6678184" y="5384369"/>
            <a:ext cx="648000" cy="6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EC Square Sans Pro Medium" panose="020B0500000000020004" pitchFamily="34" charset="0"/>
              </a:rPr>
              <a:t>15</a:t>
            </a:r>
            <a:endParaRPr lang="en-IE" dirty="0">
              <a:latin typeface="EC Square Sans Pro Medium" panose="020B05000000000200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BFA938-BF22-05CA-FEFA-F881D60F71D8}"/>
              </a:ext>
            </a:extLst>
          </p:cNvPr>
          <p:cNvGrpSpPr/>
          <p:nvPr/>
        </p:nvGrpSpPr>
        <p:grpSpPr>
          <a:xfrm>
            <a:off x="6961934" y="6488013"/>
            <a:ext cx="72000" cy="216001"/>
            <a:chOff x="5493675" y="5778290"/>
            <a:chExt cx="72000" cy="39391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85B846-1621-1015-F461-8EE62681A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9675" y="5829450"/>
              <a:ext cx="0" cy="34275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FFC542-6A47-0084-D108-BC664AF1A9C1}"/>
                </a:ext>
              </a:extLst>
            </p:cNvPr>
            <p:cNvSpPr/>
            <p:nvPr/>
          </p:nvSpPr>
          <p:spPr>
            <a:xfrm>
              <a:off x="5493675" y="5778290"/>
              <a:ext cx="72000" cy="1313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atin typeface="EC Square Sans Pro Medium" panose="020B0500000000020004" pitchFamily="34" charset="0"/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89CB6D24-88A8-7F03-E7E9-74824D40FCE8}"/>
              </a:ext>
            </a:extLst>
          </p:cNvPr>
          <p:cNvSpPr/>
          <p:nvPr/>
        </p:nvSpPr>
        <p:spPr>
          <a:xfrm>
            <a:off x="2978821" y="812800"/>
            <a:ext cx="9035462" cy="596039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EFA05-C856-9DC2-43F0-9283F4190E80}"/>
              </a:ext>
            </a:extLst>
          </p:cNvPr>
          <p:cNvSpPr txBox="1"/>
          <p:nvPr/>
        </p:nvSpPr>
        <p:spPr>
          <a:xfrm>
            <a:off x="3147168" y="6535080"/>
            <a:ext cx="2352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i="1" dirty="0">
                <a:effectLst/>
                <a:latin typeface="EC Square Sans Pro" panose="020B0506040000020004" pitchFamily="34" charset="0"/>
              </a:rPr>
              <a:t>All amounts in EUR</a:t>
            </a:r>
            <a:r>
              <a:rPr lang="cs-CZ" sz="1000" i="1" dirty="0">
                <a:effectLst/>
                <a:latin typeface="EC Square Sans Pro" panose="020B0506040000020004" pitchFamily="34" charset="0"/>
              </a:rPr>
              <a:t> </a:t>
            </a:r>
            <a:r>
              <a:rPr lang="cs-CZ" sz="1000" i="1" dirty="0" err="1">
                <a:effectLst/>
                <a:latin typeface="EC Square Sans Pro" panose="020B0506040000020004" pitchFamily="34" charset="0"/>
              </a:rPr>
              <a:t>billion</a:t>
            </a:r>
            <a:r>
              <a:rPr lang="en-IE" sz="1000" i="1" dirty="0">
                <a:effectLst/>
                <a:latin typeface="EC Square Sans Pro" panose="020B0506040000020004" pitchFamily="34" charset="0"/>
              </a:rPr>
              <a:t>, current prices</a:t>
            </a:r>
            <a:endParaRPr lang="en-IE" sz="1000" i="1" dirty="0">
              <a:latin typeface="EC Square Sans Pro" panose="020B050604000002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FE5BBC-5746-4343-7B2A-829588C23988}"/>
              </a:ext>
            </a:extLst>
          </p:cNvPr>
          <p:cNvSpPr txBox="1"/>
          <p:nvPr/>
        </p:nvSpPr>
        <p:spPr>
          <a:xfrm>
            <a:off x="9975999" y="3284475"/>
            <a:ext cx="1873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err="1">
                <a:solidFill>
                  <a:schemeClr val="accent6"/>
                </a:solidFill>
              </a:rPr>
              <a:t>Asia</a:t>
            </a:r>
            <a:r>
              <a:rPr lang="cs-CZ" b="1" dirty="0">
                <a:solidFill>
                  <a:schemeClr val="accent6"/>
                </a:solidFill>
              </a:rPr>
              <a:t> and </a:t>
            </a:r>
            <a:r>
              <a:rPr lang="cs-CZ" b="1" dirty="0" err="1">
                <a:solidFill>
                  <a:schemeClr val="accent6"/>
                </a:solidFill>
              </a:rPr>
              <a:t>the</a:t>
            </a:r>
            <a:r>
              <a:rPr lang="cs-CZ" b="1" dirty="0">
                <a:solidFill>
                  <a:schemeClr val="accent6"/>
                </a:solidFill>
              </a:rPr>
              <a:t> </a:t>
            </a:r>
            <a:r>
              <a:rPr lang="cs-CZ" b="1" dirty="0" err="1">
                <a:solidFill>
                  <a:schemeClr val="accent6"/>
                </a:solidFill>
              </a:rPr>
              <a:t>Pacific</a:t>
            </a:r>
            <a:endParaRPr lang="cs-CZ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35483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MFF palette">
      <a:dk1>
        <a:sysClr val="windowText" lastClr="000000"/>
      </a:dk1>
      <a:lt1>
        <a:sysClr val="window" lastClr="FFFFFF"/>
      </a:lt1>
      <a:dk2>
        <a:srgbClr val="0E2841"/>
      </a:dk2>
      <a:lt2>
        <a:srgbClr val="BBD1EA"/>
      </a:lt2>
      <a:accent1>
        <a:srgbClr val="003399"/>
      </a:accent1>
      <a:accent2>
        <a:srgbClr val="FFED00"/>
      </a:accent2>
      <a:accent3>
        <a:srgbClr val="FF8600"/>
      </a:accent3>
      <a:accent4>
        <a:srgbClr val="D8315B"/>
      </a:accent4>
      <a:accent5>
        <a:srgbClr val="545E75"/>
      </a:accent5>
      <a:accent6>
        <a:srgbClr val="7371FC"/>
      </a:accent6>
      <a:hlink>
        <a:srgbClr val="467886"/>
      </a:hlink>
      <a:folHlink>
        <a:srgbClr val="E1EBFF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58E2EF54E454EA52B55214ED8DE92" ma:contentTypeVersion="17" ma:contentTypeDescription="Create a new document." ma:contentTypeScope="" ma:versionID="fa31a6595e9ab429d6dc1cdefad916d3">
  <xsd:schema xmlns:xsd="http://www.w3.org/2001/XMLSchema" xmlns:xs="http://www.w3.org/2001/XMLSchema" xmlns:p="http://schemas.microsoft.com/office/2006/metadata/properties" xmlns:ns2="f34d8b02-ef1e-468a-baea-6b8502d30466" xmlns:ns3="5641df17-ff07-4a01-b99c-e2ec37129fd4" targetNamespace="http://schemas.microsoft.com/office/2006/metadata/properties" ma:root="true" ma:fieldsID="adb362fba03887afa12a7d1086ffaf08" ns2:_="" ns3:_="">
    <xsd:import namespace="f34d8b02-ef1e-468a-baea-6b8502d30466"/>
    <xsd:import namespace="5641df17-ff07-4a01-b99c-e2ec37129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ARESnumber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Unit" minOccurs="0"/>
                <xsd:element ref="ns2:MediaServiceSearchProperties" minOccurs="0"/>
                <xsd:element ref="ns2:Printed" minOccurs="0"/>
                <xsd:element ref="ns2:Pri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d8b02-ef1e-468a-baea-6b8502d30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RESnumber" ma:index="12" nillable="true" ma:displayName="ARES number" ma:format="Dropdown" ma:internalName="ARESnumber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nit" ma:index="20" nillable="true" ma:displayName="Unit" ma:format="Dropdown" ma:internalName="Unit">
      <xsd:simpleType>
        <xsd:restriction base="dms:Text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nted" ma:index="22" nillable="true" ma:displayName="Printed" ma:default="0" ma:format="Dropdown" ma:internalName="Printed">
      <xsd:simpleType>
        <xsd:restriction base="dms:Boolean"/>
      </xsd:simpleType>
    </xsd:element>
    <xsd:element name="Print" ma:index="23" nillable="true" ma:displayName="Print" ma:default="0" ma:description="File for printing" ma:format="Dropdown" ma:internalName="Pri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1df17-ff07-4a01-b99c-e2ec37129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4d8b02-ef1e-468a-baea-6b8502d30466">
      <Terms xmlns="http://schemas.microsoft.com/office/infopath/2007/PartnerControls"/>
    </lcf76f155ced4ddcb4097134ff3c332f>
    <Unit xmlns="f34d8b02-ef1e-468a-baea-6b8502d30466" xsi:nil="true"/>
    <ARESnumber xmlns="f34d8b02-ef1e-468a-baea-6b8502d30466" xsi:nil="true"/>
    <Printed xmlns="f34d8b02-ef1e-468a-baea-6b8502d30466">false</Printed>
    <Print xmlns="f34d8b02-ef1e-468a-baea-6b8502d30466">false</Print>
  </documentManagement>
</p:properties>
</file>

<file path=customXml/itemProps1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C9127-BB35-4E36-9988-979EF3864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d8b02-ef1e-468a-baea-6b8502d30466"/>
    <ds:schemaRef ds:uri="5641df17-ff07-4a01-b99c-e2ec37129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7B6F83-6DDD-48D8-857B-BE72EE2D0B99}">
  <ds:schemaRefs>
    <ds:schemaRef ds:uri="http://schemas.microsoft.com/office/2006/documentManagement/types"/>
    <ds:schemaRef ds:uri="http://purl.org/dc/dcmitype/"/>
    <ds:schemaRef ds:uri="f34d8b02-ef1e-468a-baea-6b8502d30466"/>
    <ds:schemaRef ds:uri="5641df17-ff07-4a01-b99c-e2ec37129fd4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959</Words>
  <Application>Microsoft Office PowerPoint</Application>
  <PresentationFormat>Widescreen</PresentationFormat>
  <Paragraphs>176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EC Square Sans Pro Medium</vt:lpstr>
      <vt:lpstr>Calibri</vt:lpstr>
      <vt:lpstr>EC Square Sans Pro</vt:lpstr>
      <vt:lpstr>colour palette new PPT</vt:lpstr>
      <vt:lpstr>An ambitious budget for a stronger Europe</vt:lpstr>
      <vt:lpstr>A smarter, sharper, larger EU budget</vt:lpstr>
      <vt:lpstr>An ambitious EU budget for an ambitious Europe</vt:lpstr>
      <vt:lpstr>Smarter in design </vt:lpstr>
      <vt:lpstr>Headings</vt:lpstr>
      <vt:lpstr>National and Regional Partnership Plans </vt:lpstr>
      <vt:lpstr>National and Regional Partnership Plans (2) </vt:lpstr>
      <vt:lpstr>European Competitiveness Fund </vt:lpstr>
      <vt:lpstr>Global Europe </vt:lpstr>
      <vt:lpstr>Smarter in design</vt:lpstr>
      <vt:lpstr>Additional revenue generated by the new Own Resources Decision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BAGNATO Sergio (COMM)</dc:creator>
  <cp:lastModifiedBy>KIROVA Elena (BUDG)</cp:lastModifiedBy>
  <cp:revision>9</cp:revision>
  <cp:lastPrinted>2025-07-16T08:21:30Z</cp:lastPrinted>
  <dcterms:created xsi:type="dcterms:W3CDTF">2025-02-13T16:07:08Z</dcterms:created>
  <dcterms:modified xsi:type="dcterms:W3CDTF">2025-07-16T13:14:13Z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0x01010042F58E2EF54E454EA52B55214ED8DE92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