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Editați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297004"/>
          </a:xfrm>
        </p:spPr>
        <p:txBody>
          <a:bodyPr>
            <a:normAutofit/>
          </a:bodyPr>
          <a:lstStyle/>
          <a:p>
            <a:r>
              <a:rPr lang="it-IT" sz="3600" b="1" dirty="0"/>
              <a:t>Fabrica pentru procesare lana si produse fono si termoizolante din lana</a:t>
            </a:r>
            <a:endParaRPr lang="ro-RO" sz="3600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863025"/>
          </a:xfrm>
        </p:spPr>
        <p:txBody>
          <a:bodyPr/>
          <a:lstStyle/>
          <a:p>
            <a:r>
              <a:rPr lang="it-IT" dirty="0" err="1"/>
              <a:t>Crearea</a:t>
            </a:r>
            <a:r>
              <a:rPr lang="it-IT" dirty="0"/>
              <a:t> </a:t>
            </a:r>
            <a:r>
              <a:rPr lang="it-IT" dirty="0" err="1"/>
              <a:t>unei</a:t>
            </a:r>
            <a:r>
              <a:rPr lang="it-IT" dirty="0"/>
              <a:t> importante </a:t>
            </a:r>
            <a:r>
              <a:rPr lang="it-IT" dirty="0" err="1" smtClean="0"/>
              <a:t>capacități</a:t>
            </a:r>
            <a:r>
              <a:rPr lang="it-IT" dirty="0" smtClean="0"/>
              <a:t>, la </a:t>
            </a:r>
            <a:r>
              <a:rPr lang="it-IT" dirty="0" err="1" smtClean="0"/>
              <a:t>nivel</a:t>
            </a:r>
            <a:r>
              <a:rPr lang="it-IT" dirty="0" smtClean="0"/>
              <a:t> </a:t>
            </a:r>
            <a:r>
              <a:rPr lang="it-IT" dirty="0" err="1" smtClean="0"/>
              <a:t>european</a:t>
            </a:r>
            <a:r>
              <a:rPr lang="it-IT" dirty="0" smtClean="0"/>
              <a:t>,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producție</a:t>
            </a:r>
            <a:r>
              <a:rPr lang="it-IT" dirty="0"/>
              <a:t> </a:t>
            </a:r>
            <a:r>
              <a:rPr lang="it-IT" dirty="0" err="1"/>
              <a:t>izolatoare</a:t>
            </a:r>
            <a:r>
              <a:rPr lang="it-IT" dirty="0"/>
              <a:t> </a:t>
            </a:r>
            <a:r>
              <a:rPr lang="it-IT" dirty="0" err="1"/>
              <a:t>ecologice</a:t>
            </a:r>
            <a:r>
              <a:rPr lang="it-IT" dirty="0"/>
              <a:t> </a:t>
            </a:r>
            <a:r>
              <a:rPr lang="it-IT" dirty="0" err="1"/>
              <a:t>termice</a:t>
            </a:r>
            <a:r>
              <a:rPr lang="it-IT" dirty="0"/>
              <a:t> si </a:t>
            </a:r>
            <a:r>
              <a:rPr lang="it-IT" dirty="0" err="1"/>
              <a:t>fonoabsorbante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 smtClean="0"/>
              <a:t>lână</a:t>
            </a: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0017" y="500967"/>
            <a:ext cx="1421037" cy="150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9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Descriere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Proiect cofinanțat </a:t>
            </a:r>
            <a:r>
              <a:rPr lang="ro-RO" dirty="0" smtClean="0"/>
              <a:t>cu </a:t>
            </a:r>
            <a:r>
              <a:rPr lang="ro-RO" dirty="0" smtClean="0"/>
              <a:t>intensitatea ajutorului publice de 75% din cheltuielile </a:t>
            </a:r>
            <a:r>
              <a:rPr lang="ro-RO" dirty="0" err="1"/>
              <a:t>eligibileprin</a:t>
            </a:r>
            <a:r>
              <a:rPr lang="ro-RO" dirty="0"/>
              <a:t> grant prin HG 059/2022 </a:t>
            </a:r>
            <a:endParaRPr lang="ro-RO" dirty="0" smtClean="0"/>
          </a:p>
          <a:p>
            <a:r>
              <a:rPr lang="ro-RO" dirty="0" smtClean="0"/>
              <a:t>Investiții </a:t>
            </a:r>
            <a:r>
              <a:rPr lang="ro-RO" dirty="0"/>
              <a:t>eligibile  29.536.281 Euro </a:t>
            </a:r>
            <a:endParaRPr lang="ro-RO" dirty="0" smtClean="0"/>
          </a:p>
          <a:p>
            <a:r>
              <a:rPr lang="ro-RO" dirty="0"/>
              <a:t>Investiții neeligibile de aproximativ  1.236.773 </a:t>
            </a:r>
            <a:r>
              <a:rPr lang="ro-RO" dirty="0" smtClean="0"/>
              <a:t>Euro</a:t>
            </a:r>
          </a:p>
          <a:p>
            <a:r>
              <a:rPr lang="ro-RO" dirty="0" smtClean="0"/>
              <a:t>Capacitate de prelucrare minimum: </a:t>
            </a:r>
            <a:r>
              <a:rPr lang="ro-RO" dirty="0" smtClean="0"/>
              <a:t>25.000 </a:t>
            </a:r>
            <a:r>
              <a:rPr lang="ro-RO" dirty="0" smtClean="0"/>
              <a:t>tone lână brută anual</a:t>
            </a:r>
          </a:p>
          <a:p>
            <a:r>
              <a:rPr lang="ro-RO" dirty="0" smtClean="0"/>
              <a:t>Localizare: comuna </a:t>
            </a:r>
            <a:r>
              <a:rPr lang="ro-RO" dirty="0" err="1"/>
              <a:t>F</a:t>
            </a:r>
            <a:r>
              <a:rPr lang="ro-RO" dirty="0" err="1" smtClean="0"/>
              <a:t>ăgețelu</a:t>
            </a:r>
            <a:r>
              <a:rPr lang="ro-RO" dirty="0" smtClean="0"/>
              <a:t>, Jud. Olt</a:t>
            </a:r>
          </a:p>
          <a:p>
            <a:r>
              <a:rPr lang="ro-RO" dirty="0" smtClean="0"/>
              <a:t>Punerea în funcțiune: </a:t>
            </a:r>
          </a:p>
          <a:p>
            <a:pPr lvl="1"/>
            <a:r>
              <a:rPr lang="ro-RO" dirty="0"/>
              <a:t>P</a:t>
            </a:r>
            <a:r>
              <a:rPr lang="ro-RO" dirty="0" smtClean="0"/>
              <a:t>rima capacitate operațională: trimestrul II 2024, </a:t>
            </a:r>
          </a:p>
          <a:p>
            <a:pPr lvl="1"/>
            <a:r>
              <a:rPr lang="ro-RO" dirty="0" smtClean="0"/>
              <a:t>Finalizare: trimestrul I 2025</a:t>
            </a:r>
            <a:endParaRPr lang="en-GB" dirty="0" smtClean="0"/>
          </a:p>
          <a:p>
            <a:pPr marL="457200" lvl="1" indent="0">
              <a:buNone/>
            </a:pPr>
            <a:r>
              <a:rPr lang="en-GB" sz="1000" dirty="0" smtClean="0"/>
              <a:t>(</a:t>
            </a:r>
            <a:r>
              <a:rPr lang="en-GB" sz="1000" dirty="0" err="1" smtClean="0"/>
              <a:t>estimarea</a:t>
            </a:r>
            <a:r>
              <a:rPr lang="en-GB" sz="1000" dirty="0" smtClean="0"/>
              <a:t> </a:t>
            </a:r>
            <a:r>
              <a:rPr lang="en-GB" sz="1000" dirty="0" err="1" smtClean="0"/>
              <a:t>termenelor</a:t>
            </a:r>
            <a:r>
              <a:rPr lang="en-GB" sz="1000" dirty="0" smtClean="0"/>
              <a:t> </a:t>
            </a:r>
            <a:r>
              <a:rPr lang="en-GB" sz="1000" dirty="0" err="1" smtClean="0"/>
              <a:t>este</a:t>
            </a:r>
            <a:r>
              <a:rPr lang="en-GB" sz="1000" dirty="0" smtClean="0"/>
              <a:t> </a:t>
            </a:r>
            <a:r>
              <a:rPr lang="en-GB" sz="1000" dirty="0" err="1" smtClean="0"/>
              <a:t>făcută</a:t>
            </a:r>
            <a:r>
              <a:rPr lang="en-GB" sz="1000" dirty="0" smtClean="0"/>
              <a:t> </a:t>
            </a:r>
            <a:r>
              <a:rPr lang="en-GB" sz="1000" dirty="0" err="1" smtClean="0"/>
              <a:t>în</a:t>
            </a:r>
            <a:r>
              <a:rPr lang="en-GB" sz="1000" dirty="0" smtClean="0"/>
              <a:t> </a:t>
            </a:r>
            <a:r>
              <a:rPr lang="en-GB" sz="1000" dirty="0" err="1" smtClean="0"/>
              <a:t>baza</a:t>
            </a:r>
            <a:r>
              <a:rPr lang="en-GB" sz="1000" dirty="0" smtClean="0"/>
              <a:t> </a:t>
            </a:r>
            <a:r>
              <a:rPr lang="en-GB" sz="1000" dirty="0" err="1" smtClean="0"/>
              <a:t>estimării</a:t>
            </a:r>
            <a:r>
              <a:rPr lang="en-GB" sz="1000" dirty="0" smtClean="0"/>
              <a:t> </a:t>
            </a:r>
            <a:r>
              <a:rPr lang="en-GB" sz="1000" dirty="0" err="1" smtClean="0"/>
              <a:t>momentului</a:t>
            </a:r>
            <a:r>
              <a:rPr lang="en-GB" sz="1000" dirty="0" smtClean="0"/>
              <a:t> </a:t>
            </a:r>
            <a:r>
              <a:rPr lang="en-GB" sz="1000" dirty="0" err="1" smtClean="0"/>
              <a:t>emiterii</a:t>
            </a:r>
            <a:r>
              <a:rPr lang="en-GB" sz="1000" dirty="0" smtClean="0"/>
              <a:t> </a:t>
            </a:r>
            <a:r>
              <a:rPr lang="en-GB" sz="1000" dirty="0" err="1" smtClean="0"/>
              <a:t>acordului</a:t>
            </a:r>
            <a:r>
              <a:rPr lang="en-GB" sz="1000" dirty="0" smtClean="0"/>
              <a:t> de </a:t>
            </a:r>
            <a:r>
              <a:rPr lang="en-GB" sz="1000" dirty="0" err="1" smtClean="0"/>
              <a:t>finanțare</a:t>
            </a:r>
            <a:r>
              <a:rPr lang="en-GB" sz="1000" dirty="0" smtClean="0"/>
              <a:t>, </a:t>
            </a:r>
            <a:r>
              <a:rPr lang="en-GB" sz="1000" dirty="0" err="1" smtClean="0"/>
              <a:t>așa</a:t>
            </a:r>
            <a:r>
              <a:rPr lang="en-GB" sz="1000" dirty="0" smtClean="0"/>
              <a:t> cum a </a:t>
            </a:r>
            <a:r>
              <a:rPr lang="en-GB" sz="1000" dirty="0" err="1" smtClean="0"/>
              <a:t>fost</a:t>
            </a:r>
            <a:r>
              <a:rPr lang="en-GB" sz="1000" dirty="0" smtClean="0"/>
              <a:t> </a:t>
            </a:r>
            <a:r>
              <a:rPr lang="en-GB" sz="1000" dirty="0" err="1" smtClean="0"/>
              <a:t>anunțat</a:t>
            </a:r>
            <a:r>
              <a:rPr lang="en-GB" sz="1000" dirty="0" smtClean="0"/>
              <a:t> de </a:t>
            </a:r>
            <a:r>
              <a:rPr lang="en-GB" sz="1000" dirty="0" err="1" smtClean="0"/>
              <a:t>autorități</a:t>
            </a:r>
            <a:r>
              <a:rPr lang="en-GB" sz="1000" dirty="0" smtClean="0"/>
              <a:t>)</a:t>
            </a:r>
            <a:endParaRPr lang="ro-RO" sz="1000" dirty="0" smtClean="0"/>
          </a:p>
          <a:p>
            <a:endParaRPr lang="ro-RO" dirty="0" smtClean="0"/>
          </a:p>
          <a:p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689" y="5914486"/>
            <a:ext cx="62184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2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Produse obținute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Produse </a:t>
            </a:r>
            <a:r>
              <a:rPr lang="ro-RO" dirty="0" smtClean="0"/>
              <a:t>certificate ecologic cu </a:t>
            </a:r>
            <a:r>
              <a:rPr lang="ro-RO" dirty="0"/>
              <a:t>amprentă carbonică quasi zero, certificate ecologic:</a:t>
            </a:r>
          </a:p>
          <a:p>
            <a:pPr lvl="1"/>
            <a:r>
              <a:rPr lang="ro-RO" dirty="0"/>
              <a:t>Pâsle </a:t>
            </a:r>
            <a:r>
              <a:rPr lang="ro-RO" dirty="0" err="1"/>
              <a:t>fono</a:t>
            </a:r>
            <a:r>
              <a:rPr lang="ro-RO" dirty="0"/>
              <a:t> si termoizolante destinate industriei auto (competitor direct: </a:t>
            </a:r>
            <a:r>
              <a:rPr lang="ro-RO" dirty="0" err="1"/>
              <a:t>pâslele</a:t>
            </a:r>
            <a:r>
              <a:rPr lang="ro-RO" dirty="0"/>
              <a:t> nețesute din materiale sintetice) </a:t>
            </a:r>
          </a:p>
          <a:p>
            <a:pPr lvl="1"/>
            <a:r>
              <a:rPr lang="ro-RO" dirty="0"/>
              <a:t>Produse </a:t>
            </a:r>
            <a:r>
              <a:rPr lang="ro-RO" dirty="0" err="1"/>
              <a:t>fono</a:t>
            </a:r>
            <a:r>
              <a:rPr lang="ro-RO" dirty="0"/>
              <a:t> termoizolante destinate construcțiilor civile și industriale (competitor direct: vata minerală </a:t>
            </a:r>
            <a:r>
              <a:rPr lang="ro-RO" dirty="0" smtClean="0"/>
              <a:t>bazaltică</a:t>
            </a:r>
            <a:r>
              <a:rPr lang="en-GB" dirty="0" smtClean="0"/>
              <a:t>)</a:t>
            </a:r>
            <a:endParaRPr lang="ro-RO" dirty="0" smtClean="0"/>
          </a:p>
          <a:p>
            <a:pPr lvl="1"/>
            <a:r>
              <a:rPr lang="ro-RO" dirty="0" smtClean="0"/>
              <a:t>Produse secundare: </a:t>
            </a:r>
          </a:p>
          <a:p>
            <a:pPr lvl="2"/>
            <a:r>
              <a:rPr lang="ro-RO" dirty="0"/>
              <a:t>L</a:t>
            </a:r>
            <a:r>
              <a:rPr lang="ro-RO" dirty="0" smtClean="0"/>
              <a:t>anolină </a:t>
            </a:r>
          </a:p>
          <a:p>
            <a:pPr lvl="2"/>
            <a:r>
              <a:rPr lang="ro-RO" dirty="0" smtClean="0"/>
              <a:t>Îngrășăminte organice sub formă de pelete</a:t>
            </a:r>
          </a:p>
          <a:p>
            <a:pPr lvl="2"/>
            <a:r>
              <a:rPr lang="ro-RO" dirty="0" smtClean="0"/>
              <a:t>Compost rezultat din nămolul de spălare</a:t>
            </a: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689" y="5914486"/>
            <a:ext cx="62184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8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Obiectul investiției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Fabrica va consta </a:t>
            </a:r>
            <a:r>
              <a:rPr lang="ro-RO" dirty="0" smtClean="0"/>
              <a:t>din:</a:t>
            </a:r>
            <a:endParaRPr lang="ro-RO" dirty="0"/>
          </a:p>
          <a:p>
            <a:pPr lvl="1"/>
            <a:r>
              <a:rPr lang="ro-RO" dirty="0"/>
              <a:t>Hală de producție în suprafață de </a:t>
            </a:r>
            <a:r>
              <a:rPr lang="ro-RO" dirty="0" smtClean="0"/>
              <a:t>12.150 </a:t>
            </a:r>
            <a:r>
              <a:rPr lang="ro-RO" dirty="0"/>
              <a:t>mp</a:t>
            </a:r>
          </a:p>
          <a:p>
            <a:pPr lvl="1"/>
            <a:r>
              <a:rPr lang="ro-RO" dirty="0"/>
              <a:t>3 linii de spălare lână brută cu o capacitate unitară de </a:t>
            </a:r>
            <a:r>
              <a:rPr lang="ro-RO" dirty="0" smtClean="0"/>
              <a:t>1t/ora/linie care includ și următoarele sub-capacități </a:t>
            </a:r>
          </a:p>
          <a:p>
            <a:pPr lvl="2"/>
            <a:r>
              <a:rPr lang="ro-RO" dirty="0" smtClean="0"/>
              <a:t>instalații de centrifugare  pentru extragerea lanolinei</a:t>
            </a:r>
          </a:p>
          <a:p>
            <a:pPr lvl="2"/>
            <a:r>
              <a:rPr lang="ro-RO" dirty="0" smtClean="0"/>
              <a:t>2 linii de peletizare</a:t>
            </a:r>
          </a:p>
          <a:p>
            <a:pPr lvl="2"/>
            <a:r>
              <a:rPr lang="ro-RO" dirty="0" smtClean="0"/>
              <a:t>Stație de reciclare a apei și reintroducere în circuit</a:t>
            </a:r>
          </a:p>
          <a:p>
            <a:pPr lvl="1"/>
            <a:r>
              <a:rPr lang="ro-RO" dirty="0" smtClean="0"/>
              <a:t>2 </a:t>
            </a:r>
            <a:r>
              <a:rPr lang="ro-RO" dirty="0"/>
              <a:t>linii automate de prelucrare și </a:t>
            </a:r>
            <a:r>
              <a:rPr lang="ro-RO" dirty="0" smtClean="0"/>
              <a:t>ambalare produse finite</a:t>
            </a:r>
            <a:endParaRPr lang="ro-RO" dirty="0"/>
          </a:p>
          <a:p>
            <a:pPr lvl="1"/>
            <a:r>
              <a:rPr lang="ro-RO" dirty="0"/>
              <a:t>Capacitate de producție energie prin panouri fotovoltaice instalate pe întreaga suprafață a </a:t>
            </a:r>
            <a:r>
              <a:rPr lang="ro-RO" dirty="0" smtClean="0"/>
              <a:t>halei: 1 </a:t>
            </a:r>
            <a:r>
              <a:rPr lang="ro-RO" dirty="0" err="1" smtClean="0"/>
              <a:t>Mw</a:t>
            </a:r>
            <a:r>
              <a:rPr lang="ro-RO" dirty="0" smtClean="0"/>
              <a:t> putere instalată</a:t>
            </a:r>
            <a:endParaRPr lang="ro-RO" dirty="0"/>
          </a:p>
          <a:p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689" y="5914486"/>
            <a:ext cx="621846" cy="658425"/>
          </a:xfrm>
          <a:prstGeom prst="rect">
            <a:avLst/>
          </a:prstGeom>
        </p:spPr>
      </p:pic>
      <p:pic>
        <p:nvPicPr>
          <p:cNvPr id="5" name="I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6089" y="6066886"/>
            <a:ext cx="62184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0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Materia Primă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 smtClean="0"/>
              <a:t>Materia primă va proveni din România</a:t>
            </a:r>
          </a:p>
          <a:p>
            <a:r>
              <a:rPr lang="ro-RO" dirty="0" smtClean="0"/>
              <a:t>Există scrisori de intenție semnate cu fermierii pentru 15.000 tone lână bruta</a:t>
            </a:r>
          </a:p>
          <a:p>
            <a:r>
              <a:rPr lang="ro-RO" dirty="0" smtClean="0"/>
              <a:t>Contracte colectare cu fermierii intermediate de către asociații de crescători de ovine</a:t>
            </a:r>
          </a:p>
          <a:p>
            <a:pPr lvl="1"/>
            <a:r>
              <a:rPr lang="ro-RO" dirty="0" smtClean="0"/>
              <a:t>Caracter multianual </a:t>
            </a:r>
          </a:p>
          <a:p>
            <a:pPr lvl="1"/>
            <a:r>
              <a:rPr lang="ro-RO" dirty="0" smtClean="0"/>
              <a:t>Preturi previzibile</a:t>
            </a:r>
          </a:p>
          <a:p>
            <a:pPr lvl="1"/>
            <a:r>
              <a:rPr lang="ro-RO" dirty="0" smtClean="0"/>
              <a:t>Cantități garantate de achiziție</a:t>
            </a:r>
          </a:p>
          <a:p>
            <a:pPr lvl="1"/>
            <a:r>
              <a:rPr lang="ro-RO" dirty="0" smtClean="0"/>
              <a:t>Rețea capilară cu puncte intermediare la nivelul asociațiilor</a:t>
            </a:r>
          </a:p>
          <a:p>
            <a:pPr lvl="1"/>
            <a:r>
              <a:rPr lang="ro-RO" dirty="0" smtClean="0"/>
              <a:t>Proces de colectare procedurii stabilite de la momentul tunsului cu preselectare la fermier, trasabilitate  și preluarea întregii cantități (nu doar calitatea I)</a:t>
            </a:r>
          </a:p>
          <a:p>
            <a:pPr lvl="1"/>
            <a:r>
              <a:rPr lang="ro-RO" dirty="0" smtClean="0"/>
              <a:t>Trasabilitatea lânii de la fermier la fabrică</a:t>
            </a: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6089" y="6066886"/>
            <a:ext cx="62184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1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Obiect</a:t>
            </a:r>
            <a:r>
              <a:rPr lang="en-GB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ivele</a:t>
            </a:r>
            <a:r>
              <a:rPr lang="ro-RO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o-RO" dirty="0">
                <a:solidFill>
                  <a:prstClr val="black">
                    <a:lumMod val="85000"/>
                    <a:lumOff val="15000"/>
                  </a:prstClr>
                </a:solidFill>
              </a:rPr>
              <a:t>investiției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Realizarea</a:t>
            </a:r>
            <a:r>
              <a:rPr lang="en-GB" dirty="0" smtClean="0"/>
              <a:t> </a:t>
            </a:r>
            <a:r>
              <a:rPr lang="en-GB" dirty="0" err="1" smtClean="0"/>
              <a:t>capacităților</a:t>
            </a:r>
            <a:r>
              <a:rPr lang="en-GB" dirty="0" smtClean="0"/>
              <a:t> de </a:t>
            </a:r>
            <a:r>
              <a:rPr lang="en-GB" dirty="0" err="1" smtClean="0"/>
              <a:t>producție</a:t>
            </a:r>
            <a:r>
              <a:rPr lang="en-GB" dirty="0" smtClean="0"/>
              <a:t> necesare </a:t>
            </a:r>
            <a:r>
              <a:rPr lang="en-GB" dirty="0" err="1" smtClean="0"/>
              <a:t>obținerii</a:t>
            </a:r>
            <a:r>
              <a:rPr lang="en-GB" dirty="0" smtClean="0"/>
              <a:t> </a:t>
            </a:r>
            <a:r>
              <a:rPr lang="en-GB" dirty="0" err="1" smtClean="0"/>
              <a:t>produselor</a:t>
            </a:r>
            <a:r>
              <a:rPr lang="en-GB" dirty="0" smtClean="0"/>
              <a:t> </a:t>
            </a:r>
            <a:r>
              <a:rPr lang="en-GB" dirty="0" err="1" smtClean="0"/>
              <a:t>prezentate</a:t>
            </a:r>
            <a:r>
              <a:rPr lang="en-GB" dirty="0" smtClean="0"/>
              <a:t> anterior</a:t>
            </a:r>
          </a:p>
          <a:p>
            <a:r>
              <a:rPr lang="en-GB" dirty="0" err="1" smtClean="0"/>
              <a:t>Atingerea</a:t>
            </a:r>
            <a:r>
              <a:rPr lang="en-GB" dirty="0" smtClean="0"/>
              <a:t> </a:t>
            </a:r>
            <a:r>
              <a:rPr lang="en-GB" dirty="0" err="1" smtClean="0"/>
              <a:t>obiectivului</a:t>
            </a:r>
            <a:r>
              <a:rPr lang="en-GB" dirty="0" smtClean="0"/>
              <a:t> de </a:t>
            </a:r>
            <a:r>
              <a:rPr lang="en-GB" dirty="0" err="1" smtClean="0"/>
              <a:t>eficiență</a:t>
            </a:r>
            <a:r>
              <a:rPr lang="en-GB" dirty="0" smtClean="0"/>
              <a:t> </a:t>
            </a:r>
            <a:r>
              <a:rPr lang="en-GB" dirty="0" err="1" smtClean="0"/>
              <a:t>energetică</a:t>
            </a:r>
            <a:r>
              <a:rPr lang="en-GB" dirty="0" smtClean="0"/>
              <a:t>, </a:t>
            </a:r>
            <a:r>
              <a:rPr lang="en-GB" dirty="0" err="1" smtClean="0"/>
              <a:t>prin</a:t>
            </a:r>
            <a:r>
              <a:rPr lang="en-GB" dirty="0" smtClean="0"/>
              <a:t> </a:t>
            </a:r>
            <a:r>
              <a:rPr lang="en-GB" dirty="0" err="1" smtClean="0"/>
              <a:t>achiziționarea</a:t>
            </a:r>
            <a:r>
              <a:rPr lang="en-GB" dirty="0" smtClean="0"/>
              <a:t> </a:t>
            </a:r>
            <a:r>
              <a:rPr lang="en-GB" dirty="0" err="1" smtClean="0"/>
              <a:t>și</a:t>
            </a:r>
            <a:r>
              <a:rPr lang="en-GB" dirty="0" smtClean="0"/>
              <a:t> </a:t>
            </a:r>
            <a:r>
              <a:rPr lang="en-GB" dirty="0" err="1" smtClean="0"/>
              <a:t>instalarea</a:t>
            </a:r>
            <a:r>
              <a:rPr lang="en-GB" dirty="0" smtClean="0"/>
              <a:t> </a:t>
            </a:r>
            <a:r>
              <a:rPr lang="en-GB" dirty="0" err="1" smtClean="0"/>
              <a:t>panourilor</a:t>
            </a:r>
            <a:r>
              <a:rPr lang="en-GB" dirty="0" smtClean="0"/>
              <a:t> </a:t>
            </a:r>
            <a:r>
              <a:rPr lang="en-GB" dirty="0" err="1" smtClean="0"/>
              <a:t>fotovoltaice</a:t>
            </a:r>
            <a:endParaRPr lang="en-GB" dirty="0" smtClean="0"/>
          </a:p>
          <a:p>
            <a:r>
              <a:rPr lang="en-GB" dirty="0" err="1" smtClean="0"/>
              <a:t>Digitalizarea</a:t>
            </a:r>
            <a:r>
              <a:rPr lang="en-GB" dirty="0" smtClean="0"/>
              <a:t> </a:t>
            </a:r>
            <a:r>
              <a:rPr lang="en-GB" dirty="0" err="1" smtClean="0"/>
              <a:t>procesului</a:t>
            </a:r>
            <a:r>
              <a:rPr lang="en-GB" dirty="0" smtClean="0"/>
              <a:t> de </a:t>
            </a:r>
            <a:r>
              <a:rPr lang="en-GB" dirty="0" err="1" smtClean="0"/>
              <a:t>producție</a:t>
            </a:r>
            <a:endParaRPr lang="en-GB" dirty="0" smtClean="0"/>
          </a:p>
          <a:p>
            <a:r>
              <a:rPr lang="en-GB" dirty="0" err="1" smtClean="0"/>
              <a:t>Investiție</a:t>
            </a:r>
            <a:r>
              <a:rPr lang="en-GB" dirty="0" smtClean="0"/>
              <a:t> care </a:t>
            </a:r>
            <a:r>
              <a:rPr lang="en-GB" dirty="0" err="1" smtClean="0"/>
              <a:t>să</a:t>
            </a:r>
            <a:r>
              <a:rPr lang="en-GB" dirty="0" smtClean="0"/>
              <a:t> </a:t>
            </a:r>
            <a:r>
              <a:rPr lang="en-GB" dirty="0" err="1" smtClean="0"/>
              <a:t>contribuie</a:t>
            </a:r>
            <a:r>
              <a:rPr lang="en-GB" dirty="0" smtClean="0"/>
              <a:t> la </a:t>
            </a:r>
            <a:r>
              <a:rPr lang="en-GB" dirty="0" err="1" smtClean="0"/>
              <a:t>reducerea</a:t>
            </a:r>
            <a:r>
              <a:rPr lang="en-GB" dirty="0" smtClean="0"/>
              <a:t> </a:t>
            </a:r>
            <a:r>
              <a:rPr lang="en-GB" dirty="0" err="1" smtClean="0"/>
              <a:t>efectelor</a:t>
            </a:r>
            <a:r>
              <a:rPr lang="en-GB" dirty="0" smtClean="0"/>
              <a:t> negative </a:t>
            </a:r>
            <a:r>
              <a:rPr lang="en-GB" dirty="0" err="1" smtClean="0"/>
              <a:t>privind</a:t>
            </a:r>
            <a:r>
              <a:rPr lang="en-GB" dirty="0" smtClean="0"/>
              <a:t> </a:t>
            </a:r>
            <a:r>
              <a:rPr lang="en-GB" dirty="0" err="1" smtClean="0"/>
              <a:t>schimbările</a:t>
            </a:r>
            <a:r>
              <a:rPr lang="en-GB" dirty="0" smtClean="0"/>
              <a:t> </a:t>
            </a:r>
            <a:r>
              <a:rPr lang="en-GB" dirty="0" err="1" smtClean="0"/>
              <a:t>climatice</a:t>
            </a:r>
            <a:endParaRPr lang="en-GB" dirty="0" smtClean="0"/>
          </a:p>
          <a:p>
            <a:r>
              <a:rPr lang="en-GB" dirty="0" err="1" smtClean="0"/>
              <a:t>Înființarea</a:t>
            </a:r>
            <a:r>
              <a:rPr lang="en-GB" dirty="0" smtClean="0"/>
              <a:t> de </a:t>
            </a:r>
            <a:r>
              <a:rPr lang="en-GB" dirty="0" err="1" smtClean="0"/>
              <a:t>noi</a:t>
            </a:r>
            <a:r>
              <a:rPr lang="en-GB" dirty="0" smtClean="0"/>
              <a:t> </a:t>
            </a:r>
            <a:r>
              <a:rPr lang="en-GB" dirty="0" err="1" smtClean="0"/>
              <a:t>locuri</a:t>
            </a:r>
            <a:r>
              <a:rPr lang="en-GB" dirty="0" smtClean="0"/>
              <a:t> de </a:t>
            </a:r>
            <a:r>
              <a:rPr lang="en-GB" dirty="0" err="1" smtClean="0"/>
              <a:t>muncă</a:t>
            </a:r>
            <a:r>
              <a:rPr lang="en-GB" dirty="0" smtClean="0"/>
              <a:t> </a:t>
            </a:r>
            <a:r>
              <a:rPr lang="en-GB" dirty="0" err="1" smtClean="0"/>
              <a:t>într</a:t>
            </a:r>
            <a:r>
              <a:rPr lang="en-GB" dirty="0" smtClean="0"/>
              <a:t>-o </a:t>
            </a:r>
            <a:r>
              <a:rPr lang="en-GB" dirty="0" err="1" smtClean="0"/>
              <a:t>regiune</a:t>
            </a:r>
            <a:r>
              <a:rPr lang="en-GB" dirty="0" smtClean="0"/>
              <a:t> </a:t>
            </a:r>
            <a:r>
              <a:rPr lang="en-GB" dirty="0" err="1" smtClean="0"/>
              <a:t>defavorizată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31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Piețe și experiență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o-RO" dirty="0" smtClean="0"/>
              <a:t>Piața</a:t>
            </a:r>
          </a:p>
          <a:p>
            <a:r>
              <a:rPr lang="ro-RO" dirty="0" smtClean="0"/>
              <a:t>La capacitatea maxima producția poate acoperi 1% din necesarul de produse izolatoare din domeniul construcțiilor rezidențiale și industriale (comparația este cu piața vatei minerale bazaltice)</a:t>
            </a:r>
          </a:p>
          <a:p>
            <a:r>
              <a:rPr lang="ro-RO" dirty="0" smtClean="0"/>
              <a:t>Piața este UE, UK, spațiul SEE</a:t>
            </a:r>
          </a:p>
          <a:p>
            <a:pPr marL="0" indent="0">
              <a:buNone/>
            </a:pPr>
            <a:r>
              <a:rPr lang="ro-RO" dirty="0" smtClean="0"/>
              <a:t>Materia primă</a:t>
            </a:r>
          </a:p>
          <a:p>
            <a:r>
              <a:rPr lang="ro-RO" dirty="0" smtClean="0"/>
              <a:t>Lâna brută de oaie disponibilă anual la fermieri: 30-36 mii tone, considerată deșeu de gradul 3</a:t>
            </a:r>
          </a:p>
          <a:p>
            <a:r>
              <a:rPr lang="ro-RO" dirty="0" smtClean="0"/>
              <a:t>Există scrisori de intenție deja semnate cu asociațiile de fermieri care asigură cel puțin 15 mii tone – este un proces in curs si  vom acoperi întregul teritoriu</a:t>
            </a:r>
          </a:p>
          <a:p>
            <a:pPr marL="0" indent="0">
              <a:buNone/>
            </a:pPr>
            <a:r>
              <a:rPr lang="ro-RO" dirty="0" smtClean="0"/>
              <a:t>Expertiza: ECO PARTNERSHEEP INSULATION</a:t>
            </a:r>
            <a:endParaRPr lang="ro-RO" dirty="0" smtClean="0"/>
          </a:p>
          <a:p>
            <a:r>
              <a:rPr lang="ro-RO" dirty="0" smtClean="0"/>
              <a:t>Grupul are un proiect pilot </a:t>
            </a:r>
            <a:r>
              <a:rPr lang="ro-RO" dirty="0" smtClean="0"/>
              <a:t>in Costești, Argeș, pe </a:t>
            </a:r>
            <a:r>
              <a:rPr lang="ro-RO" dirty="0" smtClean="0"/>
              <a:t>care s-au </a:t>
            </a:r>
            <a:r>
              <a:rPr lang="ro-RO" dirty="0" smtClean="0"/>
              <a:t>validat ipotezele de lucru</a:t>
            </a:r>
            <a:endParaRPr lang="ro-RO" dirty="0" smtClean="0"/>
          </a:p>
          <a:p>
            <a:r>
              <a:rPr lang="ro-RO" dirty="0" smtClean="0"/>
              <a:t>2 ingineri </a:t>
            </a:r>
            <a:r>
              <a:rPr lang="ro-RO" dirty="0" smtClean="0"/>
              <a:t>seniori cu </a:t>
            </a:r>
            <a:r>
              <a:rPr lang="ro-RO" dirty="0" smtClean="0"/>
              <a:t>experiență in investiții similare din industria textilelor nețesute și a </a:t>
            </a:r>
            <a:r>
              <a:rPr lang="ro-RO" dirty="0" smtClean="0"/>
              <a:t>lânii (u coordonat investiția in fabrici de nețesute și in fabrici de spălare și prelucrare ala lânii)</a:t>
            </a:r>
            <a:endParaRPr lang="ro-RO" dirty="0"/>
          </a:p>
          <a:p>
            <a:r>
              <a:rPr lang="ro-RO" dirty="0" smtClean="0"/>
              <a:t>Există manageri pentru implementarea proiectului pentru toate activitățile: relațiile cu finanțatorii, construcții, HR, IT, juridic, vânzări</a:t>
            </a:r>
            <a:endParaRPr lang="ro-RO" dirty="0"/>
          </a:p>
          <a:p>
            <a:pPr marL="0" indent="0">
              <a:buNone/>
            </a:pP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689" y="5911222"/>
            <a:ext cx="621846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12863"/>
      </p:ext>
    </p:extLst>
  </p:cSld>
  <p:clrMapOvr>
    <a:masterClrMapping/>
  </p:clrMapOvr>
</p:sld>
</file>

<file path=ppt/theme/theme1.xml><?xml version="1.0" encoding="utf-8"?>
<a:theme xmlns:a="http://schemas.openxmlformats.org/drawingml/2006/main" name="Adiere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547</Words>
  <Application>Microsoft Office PowerPoint</Application>
  <PresentationFormat>Ecran lat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Adiere</vt:lpstr>
      <vt:lpstr>Fabrica pentru procesare lana si produse fono si termoizolante din lana</vt:lpstr>
      <vt:lpstr>Descriere</vt:lpstr>
      <vt:lpstr>Produse obținute</vt:lpstr>
      <vt:lpstr>Obiectul investiției</vt:lpstr>
      <vt:lpstr>Materia Primă</vt:lpstr>
      <vt:lpstr>Obiectivele investiției</vt:lpstr>
      <vt:lpstr>Piețe și experiență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Marian Stoian</dc:creator>
  <cp:lastModifiedBy>Marian Stoian</cp:lastModifiedBy>
  <cp:revision>27</cp:revision>
  <dcterms:created xsi:type="dcterms:W3CDTF">2023-03-27T08:24:20Z</dcterms:created>
  <dcterms:modified xsi:type="dcterms:W3CDTF">2023-04-10T08:45:28Z</dcterms:modified>
</cp:coreProperties>
</file>